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394" r:id="rId3"/>
    <p:sldId id="402" r:id="rId4"/>
    <p:sldId id="419" r:id="rId5"/>
    <p:sldId id="412" r:id="rId6"/>
    <p:sldId id="414" r:id="rId7"/>
    <p:sldId id="415" r:id="rId8"/>
    <p:sldId id="416" r:id="rId9"/>
    <p:sldId id="417" r:id="rId10"/>
    <p:sldId id="418" r:id="rId11"/>
    <p:sldId id="408" r:id="rId12"/>
    <p:sldId id="411" r:id="rId1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66"/>
    <a:srgbClr val="FF3300"/>
    <a:srgbClr val="66FFFF"/>
    <a:srgbClr val="FFFF99"/>
    <a:srgbClr val="FFCC00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10" autoAdjust="0"/>
  </p:normalViewPr>
  <p:slideViewPr>
    <p:cSldViewPr>
      <p:cViewPr varScale="1">
        <p:scale>
          <a:sx n="66" d="100"/>
          <a:sy n="66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850" y="-9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5240BC-D43F-49F8-896B-4B921DFEDCB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60" rIns="91119" bIns="455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119" tIns="45560" rIns="91119" bIns="4556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119" tIns="45560" rIns="91119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119" tIns="45560" rIns="91119" bIns="455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DFD42A-884E-4E3A-9D23-377C49950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3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6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 txBox="1">
            <a:spLocks noGrp="1" noChangeArrowheads="1"/>
          </p:cNvSpPr>
          <p:nvPr/>
        </p:nvSpPr>
        <p:spPr bwMode="auto">
          <a:xfrm>
            <a:off x="3829050" y="9444038"/>
            <a:ext cx="2914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BE49FFC5-90B0-4A8D-BD6D-B3EE41715BCA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895350" y="746125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76275" y="4722813"/>
            <a:ext cx="54022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434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2175" y="742950"/>
            <a:ext cx="4976813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6275" y="4724400"/>
            <a:ext cx="5408613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55" tIns="45278" rIns="90555" bIns="4527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5" tIns="45278" rIns="90555" bIns="45278" anchor="b"/>
          <a:lstStyle>
            <a:lvl1pPr defTabSz="9112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178B57-54C6-4FA3-9F62-AF2C0D573037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1485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207" tIns="46104" rIns="92207" bIns="461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extLst/>
        </p:spPr>
        <p:txBody>
          <a:bodyPr lIns="92207" tIns="46104" rIns="92207" bIns="46104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826CBE-84A4-43E6-8F38-465C8589264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5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На слайде представлены мероприятия направления «Развитие </a:t>
            </a:r>
            <a:r>
              <a:rPr lang="ru-RU" dirty="0" err="1" smtClean="0"/>
              <a:t>подотрасли</a:t>
            </a:r>
            <a:r>
              <a:rPr lang="ru-RU" dirty="0" smtClean="0"/>
              <a:t> растениеводства», которое охватывает зерновой, картофельный, овощной и другие </a:t>
            </a:r>
            <a:r>
              <a:rPr lang="ru-RU" dirty="0" err="1" smtClean="0"/>
              <a:t>подкомплексы</a:t>
            </a:r>
            <a:r>
              <a:rPr lang="ru-RU" dirty="0" smtClean="0"/>
              <a:t>, включающие в себя отрасли по производству продукции растениеводства, их первичной и глубокой переработке, логистику и регулирование рынков. </a:t>
            </a:r>
          </a:p>
          <a:p>
            <a:pPr>
              <a:defRPr/>
            </a:pPr>
            <a:r>
              <a:rPr lang="ru-RU" b="1" dirty="0" smtClean="0"/>
              <a:t>Направление предполагает реализацию таких мероприятий как</a:t>
            </a:r>
            <a:r>
              <a:rPr lang="ru-RU" dirty="0" smtClean="0"/>
              <a:t>: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повышения плодородия почв, вовлечения неиспользуемых сельскохозяйственных земель в сельскохозяйственный оборот;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развития семеноводства;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экономически значимых программ и поддержка доходов сельскохозяйственных производителей в области растениеводства;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кредитования </a:t>
            </a:r>
            <a:r>
              <a:rPr lang="ru-RU" dirty="0" err="1" smtClean="0"/>
              <a:t>подотрасли</a:t>
            </a:r>
            <a:r>
              <a:rPr lang="ru-RU" dirty="0" smtClean="0"/>
              <a:t> растениеводства, переработки ее продукции, стимулирования сбыта, развития инфраструктуры и логистического обеспечения рынков продукции растениеводства;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снижения рисков в </a:t>
            </a:r>
            <a:r>
              <a:rPr lang="ru-RU" dirty="0" err="1" smtClean="0"/>
              <a:t>подотраслях</a:t>
            </a:r>
            <a:r>
              <a:rPr lang="ru-RU" dirty="0" smtClean="0"/>
              <a:t> растениеводства.</a:t>
            </a:r>
          </a:p>
          <a:p>
            <a:pPr>
              <a:spcBef>
                <a:spcPts val="598"/>
              </a:spcBef>
              <a:spcAft>
                <a:spcPts val="598"/>
              </a:spcAft>
              <a:defRPr/>
            </a:pPr>
            <a:endParaRPr lang="ru-RU" dirty="0" smtClean="0"/>
          </a:p>
          <a:p>
            <a:pPr>
              <a:spcBef>
                <a:spcPts val="598"/>
              </a:spcBef>
              <a:spcAft>
                <a:spcPts val="598"/>
              </a:spcAft>
              <a:defRPr/>
            </a:pPr>
            <a:r>
              <a:rPr lang="ru-RU" dirty="0" smtClean="0"/>
              <a:t>На перечисленные мероприятия в 2012 году направлено 190 млн. руб. в 2013 планируется направить 367,1 млн. руб.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Цель направления</a:t>
            </a:r>
            <a:r>
              <a:rPr lang="ru-RU" dirty="0" smtClean="0"/>
              <a:t> – сохранение и развитие ресурсного потенциала отрасли растениеводства, обеспечивающее инвестиционную привлекательность отрасли и повышение конкурентоспособности продукции растениеводства, сырья и продовольствия на внутреннем и внешнем рынках.</a:t>
            </a:r>
          </a:p>
          <a:p>
            <a:pPr>
              <a:defRPr/>
            </a:pPr>
            <a:r>
              <a:rPr lang="ru-RU" b="1" dirty="0" smtClean="0"/>
              <a:t>В соответствии с поставленной целью решаются следующие задачи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увеличение объемов производства и переработки основных видов продукции растениеводства; </a:t>
            </a:r>
          </a:p>
          <a:p>
            <a:pPr>
              <a:defRPr/>
            </a:pPr>
            <a:r>
              <a:rPr lang="ru-RU" dirty="0" smtClean="0"/>
              <a:t>повышение эффективности производства сельскохозяйственных культур на основе сохранения и развития генетического потенциала отрасли растениеводства;</a:t>
            </a:r>
          </a:p>
          <a:p>
            <a:pPr>
              <a:defRPr/>
            </a:pPr>
            <a:r>
              <a:rPr lang="ru-RU" dirty="0" smtClean="0"/>
              <a:t>сохранение почвенного плодородия на уровне естественного фона.</a:t>
            </a:r>
          </a:p>
          <a:p>
            <a:pPr marL="170848" indent="-170848"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</p:spPr>
        <p:txBody>
          <a:bodyPr lIns="91119" tIns="45560" rIns="91119" bIns="4556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D04301F-8F79-468F-A179-55D2F0DACD15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197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На слайде представлены мероприятия направления «Развитие </a:t>
            </a:r>
            <a:r>
              <a:rPr lang="ru-RU" dirty="0" err="1" smtClean="0"/>
              <a:t>подотрасли</a:t>
            </a:r>
            <a:r>
              <a:rPr lang="ru-RU" dirty="0" smtClean="0"/>
              <a:t> животноводства», которое охватывает мясной и молочный </a:t>
            </a:r>
            <a:r>
              <a:rPr lang="ru-RU" dirty="0" err="1" smtClean="0"/>
              <a:t>подкомплексы</a:t>
            </a:r>
            <a:r>
              <a:rPr lang="ru-RU" dirty="0" smtClean="0"/>
              <a:t>, включающие в себя отрасли по производству мяса и молока, их первичной и последующей (промышленной) переработке, логистике, регулированию мясного и молочного рынков.</a:t>
            </a:r>
          </a:p>
          <a:p>
            <a:pPr>
              <a:defRPr/>
            </a:pPr>
            <a:r>
              <a:rPr lang="ru-RU" dirty="0" smtClean="0"/>
              <a:t>Направление предполагает реализацию следующих мероприятий: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развития племенного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развития производства основных видов сельскохозяйственной продукции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кредитования </a:t>
            </a:r>
            <a:r>
              <a:rPr lang="ru-RU" dirty="0" err="1" smtClean="0"/>
              <a:t>подотрасли</a:t>
            </a:r>
            <a:r>
              <a:rPr lang="ru-RU" dirty="0" smtClean="0"/>
              <a:t> животноводства, переработки ее продукции, стимулирования сбыта, развития инфраструктуры и логистического обеспечения рынков продукции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снижения рисков в </a:t>
            </a:r>
            <a:r>
              <a:rPr lang="ru-RU" dirty="0" err="1" smtClean="0"/>
              <a:t>подотраслях</a:t>
            </a:r>
            <a:r>
              <a:rPr lang="ru-RU" dirty="0" smtClean="0"/>
              <a:t>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обеспечение проведения противоэпизоотических мероприятий.</a:t>
            </a:r>
          </a:p>
          <a:p>
            <a:pPr>
              <a:defRPr/>
            </a:pPr>
            <a:r>
              <a:rPr lang="ru-RU" dirty="0" smtClean="0"/>
              <a:t>На перечисленные мероприятия в 2012 году направлено 890,2 млн. руб. в 2013 планируется направить 1048,9 млн. руб.</a:t>
            </a:r>
          </a:p>
          <a:p>
            <a:pPr>
              <a:defRPr/>
            </a:pPr>
            <a:r>
              <a:rPr lang="ru-RU" b="1" dirty="0" smtClean="0"/>
              <a:t>Цель направления </a:t>
            </a:r>
            <a:r>
              <a:rPr lang="ru-RU" dirty="0" smtClean="0"/>
              <a:t>– сохранение и развитие ресурсного потенциала отрасли животноводства, обеспечивающее инвестиционную привлекательность отрасли и повышение конкурентоспособности продукции животноводства, сырья и продовольствия на внутреннем и внешнем рынках.</a:t>
            </a:r>
          </a:p>
          <a:p>
            <a:pPr>
              <a:defRPr/>
            </a:pPr>
            <a:r>
              <a:rPr lang="ru-RU" b="1" dirty="0" smtClean="0"/>
              <a:t>В соответствии с поставленной целью решаются следующие задачи</a:t>
            </a:r>
            <a:r>
              <a:rPr lang="ru-RU" dirty="0" smtClean="0"/>
              <a:t>: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увеличение объемов производства продукции мясного и молочного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развитие переработки продукции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совершенствование племенных и продуктивных качеств сельскохозяйственных животных за счет сохранения и развития генетического потенциала отрасли животноводства;</a:t>
            </a:r>
          </a:p>
          <a:p>
            <a:pPr marL="171431" indent="-171431">
              <a:buFont typeface="Arial" pitchFamily="34" charset="0"/>
              <a:buChar char="•"/>
              <a:defRPr/>
            </a:pPr>
            <a:r>
              <a:rPr lang="ru-RU" dirty="0" smtClean="0"/>
              <a:t>предупреждение возникновения и распространения заразных болезней животных.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</p:spPr>
        <p:txBody>
          <a:bodyPr lIns="91119" tIns="45560" rIns="91119" bIns="4556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E4E26C-62BF-410E-B1CE-C4EE17B84B30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6531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На слайде представлены мероприятия направления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«Поддержка малых форм хозяйствования».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Реализация комплекса мероприятий по направлению создаст условия для поддержания и дальнейшего развития малых форм хозяйствования, к которым относятся крестьянские (фермерские) хозяйства, индивидуальные предприниматели, занимающиеся сельскохозяйственным производством, личные подсобные хозяйства, сельскохозяйственные потребительские кооперативы, малые сельскохозяйственные организации (с численностью работающих до 100 человек).</a:t>
            </a:r>
          </a:p>
          <a:p>
            <a:pPr>
              <a:defRPr/>
            </a:pPr>
            <a:r>
              <a:rPr lang="ru-RU" dirty="0" smtClean="0"/>
              <a:t>Направление включает 3 основных мероприятия:</a:t>
            </a:r>
          </a:p>
          <a:p>
            <a:pPr indent="107988">
              <a:buFont typeface="Arial" pitchFamily="34" charset="0"/>
              <a:buChar char="•"/>
              <a:defRPr/>
            </a:pPr>
            <a:r>
              <a:rPr lang="ru-RU" dirty="0" smtClean="0"/>
              <a:t>поддержка проектной деятельности малых форм хозяйствования, в том числе организаций сельскохозяйственных потребительских кооперативов и потребительских обществ, и стимулирование комплексных технологий мелкотоварного производства;</a:t>
            </a:r>
          </a:p>
          <a:p>
            <a:pPr indent="107988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кредитования малых форм хозяйствования;</a:t>
            </a:r>
          </a:p>
          <a:p>
            <a:pPr indent="107988">
              <a:buFont typeface="Arial" pitchFamily="34" charset="0"/>
              <a:buChar char="•"/>
              <a:defRPr/>
            </a:pPr>
            <a:r>
              <a:rPr lang="ru-RU" dirty="0" err="1" smtClean="0"/>
              <a:t>софинансирование</a:t>
            </a:r>
            <a:r>
              <a:rPr lang="ru-RU" dirty="0" smtClean="0"/>
              <a:t> отдельных мероприятий муниципальных программ развития малых форм хозяйствования.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направления в 2012 году предусмотрено 144 млн. руб., в 2013 году на эти цели запланировано 187,5 млн.руб.</a:t>
            </a:r>
          </a:p>
          <a:p>
            <a:pPr>
              <a:defRPr/>
            </a:pPr>
            <a:r>
              <a:rPr lang="ru-RU" b="1" dirty="0" smtClean="0"/>
              <a:t>Цель </a:t>
            </a:r>
            <a:r>
              <a:rPr lang="ru-RU" dirty="0" smtClean="0"/>
              <a:t>направления – рост доходов сельского населения за счет увеличения числа субъектов малых форм хозяйствования и повышения объемов произведенной и реализованной сельскохозяйственной продукции, развития альтернативных видов занятости сельского населения.</a:t>
            </a:r>
          </a:p>
          <a:p>
            <a:pPr>
              <a:defRPr/>
            </a:pPr>
            <a:r>
              <a:rPr lang="ru-RU" b="1" dirty="0" smtClean="0"/>
              <a:t>В соответствии с поставленной целью решаются следующие задачи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создание и развитие системы сельскохозяйственных потребительских кооперативов по снабжению, сбыту и переработке сельскохозяйственной продукции, а также развитие краевой системы потребительских обществ;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развитие системы сельскохозяйственной кредитной кооперации;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расширение закупа сельскохозяйственной продукции от населения;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информационная и организационная поддержка развития личных подсобных хозяйств, крестьянских (фермерских) хозяйств и сельскохозяйственных потребительских кооперативов;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увеличение числа субъектов малых форм хозяйствования за счет тиражирования технологий мелкотоварного сельскохозяйственного производства;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развитие производств по мелкотоварным направлениям сельскохозяйственных производств.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</p:spPr>
        <p:txBody>
          <a:bodyPr lIns="91119" tIns="45560" rIns="91119" bIns="4556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C8ECF7-1DB7-45A3-BBAC-64887513650D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69760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indent="251972">
              <a:defRPr/>
            </a:pPr>
            <a:r>
              <a:rPr lang="ru-RU" dirty="0" smtClean="0"/>
              <a:t>На слайде представлены мероприятия направления «Техническая и технологическая модернизация, инновационное развитие». </a:t>
            </a:r>
          </a:p>
          <a:p>
            <a:pPr indent="251972">
              <a:defRPr/>
            </a:pPr>
            <a:r>
              <a:rPr lang="ru-RU" dirty="0" smtClean="0"/>
              <a:t>Низкий  уровень технической и технологической оснащенности большинства предприятий отрасли сельского хозяйства в крае не позволяет обеспечить производство продукции сельского хозяйства необходимого качества и в достаточных объемах для удовлетворения внутренней потребности. Для дальнейшего развития отрасли необходимы инвестиции в техническую и технологическую модернизацию отрасли, в том числе посредством внедрения биотехнологий. </a:t>
            </a:r>
          </a:p>
          <a:p>
            <a:pPr indent="251972">
              <a:defRPr/>
            </a:pPr>
            <a:r>
              <a:rPr lang="ru-RU" dirty="0" smtClean="0"/>
              <a:t>Направление включает 2 основных мероприятия:</a:t>
            </a:r>
          </a:p>
          <a:p>
            <a:pPr indent="251972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обновления парка сельскохозяйственной техники и оборудования;</a:t>
            </a:r>
          </a:p>
          <a:p>
            <a:pPr indent="251972"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государственная поддержка развития производства альтернативных видов энергии и биотехнологий.</a:t>
            </a:r>
          </a:p>
          <a:p>
            <a:pPr indent="251972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направления в 2012 году предусмотрено 23,8 млн. руб., в 2013 году на эти цели запланировано 52,4 млн.руб.</a:t>
            </a:r>
          </a:p>
          <a:p>
            <a:pPr indent="251972">
              <a:defRPr/>
            </a:pPr>
            <a:r>
              <a:rPr lang="ru-RU" b="1" dirty="0" smtClean="0"/>
              <a:t>Цель направления </a:t>
            </a:r>
            <a:r>
              <a:rPr lang="ru-RU" dirty="0" smtClean="0"/>
              <a:t>– повышение эффективности и конкурентоспособности продукции сельскохозяйственных товаропроизводителей за счет технической и технологической модернизации производства и инновационного развития.</a:t>
            </a:r>
          </a:p>
          <a:p>
            <a:pPr indent="251972">
              <a:defRPr/>
            </a:pPr>
            <a:r>
              <a:rPr lang="ru-RU" b="1" dirty="0" smtClean="0"/>
              <a:t>В соответствии с поставленной целью решаются следующие задачи:</a:t>
            </a:r>
          </a:p>
          <a:p>
            <a:pPr indent="251972">
              <a:buFont typeface="Arial" pitchFamily="34" charset="0"/>
              <a:buChar char="•"/>
              <a:defRPr/>
            </a:pPr>
            <a:r>
              <a:rPr lang="ru-RU" dirty="0" smtClean="0"/>
              <a:t>стимулирование приобретения сельскохозяйственными товаропроизводителями высокотехнологичных машин и оборудования;</a:t>
            </a:r>
          </a:p>
          <a:p>
            <a:pPr indent="251972">
              <a:buFont typeface="Arial" pitchFamily="34" charset="0"/>
              <a:buChar char="•"/>
              <a:defRPr/>
            </a:pPr>
            <a:r>
              <a:rPr lang="ru-RU" dirty="0" smtClean="0"/>
              <a:t>повышение инновационной активности сельскохозяйственных товаропроизводителей и расширение масштабов развития сельского хозяйства на инновационной основе;</a:t>
            </a:r>
          </a:p>
          <a:p>
            <a:pPr indent="251972">
              <a:buFont typeface="Arial" pitchFamily="34" charset="0"/>
              <a:buChar char="•"/>
              <a:defRPr/>
            </a:pPr>
            <a:r>
              <a:rPr lang="ru-RU" dirty="0" smtClean="0"/>
              <a:t>создание инфраструктуры развития биотехнологий в сельском хозяйстве.</a:t>
            </a:r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</p:spPr>
        <p:txBody>
          <a:bodyPr lIns="91119" tIns="45560" rIns="91119" bIns="4556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13C0FC-CB6D-4D75-83B2-9F288B77BB88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3097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«Развитие кадрового потенциала, информационное и организационное сопровождение развития отрасли, обеспечение реализации программных мероприятий» включает следующие мероприятия: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развитие системы сельскохозяйственного консультирования и повышение квалификации работников АПК, развитие рынка высококвалифицированных услуг сельскохозяйственным товаропроизводителям на условиях </a:t>
            </a:r>
            <a:r>
              <a:rPr lang="ru-RU" dirty="0" err="1" smtClean="0"/>
              <a:t>аутсорсинга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создание учебно-производственных площадок на базе передовых сельскохозяйственных организаций;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поддержка молодых специалистов, трудоустроившихся в сельскохозяйственные организации;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поддержка руководителей сельскохозяйственных организаций, вышедших на пенсию;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мероприятия по развитию </a:t>
            </a:r>
            <a:r>
              <a:rPr lang="ru-RU" dirty="0" err="1" smtClean="0"/>
              <a:t>агрообразовательного</a:t>
            </a:r>
            <a:r>
              <a:rPr lang="ru-RU" dirty="0" smtClean="0"/>
              <a:t> процесса;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продвижение товаров пермских товаропроизводителей с целью освоения внутреннего рынка сбыта и выхода на внешние рынки, укрепление положительного имиджа сельского хозяйства Пермского края, развитие системы информационного обеспечения в Пермском крае и муниципальных образованиях Пермского края;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стимулирование органов местного самоуправления к реализации отдельных мероприятий Программы.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направления в 2012 году предусмотрено 37,2 млн. руб., в 2013 году на эти цели запланировано 75,3 млн.руб.</a:t>
            </a:r>
          </a:p>
          <a:p>
            <a:pPr>
              <a:defRPr/>
            </a:pPr>
            <a:r>
              <a:rPr lang="ru-RU" b="1" dirty="0" smtClean="0"/>
              <a:t>Цель направления</a:t>
            </a:r>
            <a:r>
              <a:rPr lang="ru-RU" dirty="0" smtClean="0"/>
              <a:t> – привлечение квалифицированных специалистов в отрасль, повышение качества трудовых ресурсов, укрепление положительного имиджа агропромышленного комплекса Пермского края, а также обеспечение реализации переданных муниципальным образованиям Пермского края полномочий.</a:t>
            </a:r>
          </a:p>
          <a:p>
            <a:pPr>
              <a:defRPr/>
            </a:pPr>
            <a:r>
              <a:rPr lang="ru-RU" b="1" dirty="0" smtClean="0"/>
              <a:t>В соответствии с поставленной целью решаются следующие задачи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повышение качества </a:t>
            </a:r>
            <a:r>
              <a:rPr lang="ru-RU" dirty="0" err="1" smtClean="0"/>
              <a:t>агрообразовательного</a:t>
            </a:r>
            <a:r>
              <a:rPr lang="ru-RU" dirty="0" smtClean="0"/>
              <a:t> процесса, ориентированного на формирование устойчивых связей между системой аграрного образования и сельскохозяйственными товаропроизводителями Пермского края;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формирование мотивации у работников агропромышленного комплекса Пермского края на повышение профессионального уровня;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повышение информированности сельского населения и сельскохозяйственных товаропроизводителей о  достижениях в агропромышленном комплексе, современных технологиях, мерах и механизмах государственной поддержки;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формирование и укрепление положительного имиджа агропромышленного комплекса Пермского края, сельскохозяйственных профессий  и аграрного образования.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</p:spPr>
        <p:txBody>
          <a:bodyPr lIns="91119" tIns="45560" rIns="91119" bIns="4556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730D88-BAF8-43DD-B650-31515A2DE3EA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449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0283-59C5-44C8-A35F-B12D6DA87E35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3274-7BE6-4277-9E57-99A42DE27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57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E042-8C5C-42ED-ABB7-AE39A6606FBD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3CA2-9B23-426F-8592-397DCEA77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04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0084-12BA-43F8-B74E-9F28FF59CC90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60AD-D2E3-44B5-A744-E1E9418C23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4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23C2-1029-4CC7-9934-E31EEC9D5788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0EF8-E39B-4FEB-91BE-D74921EF1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24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317C-16BF-4EF3-8EA9-306AD1F2568B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B42A-DCA6-462D-94AA-1AF39390F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0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33DE-9007-4349-9D2B-77607CC508CE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7E202-5261-4A1E-BBEA-88DC871DE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5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4DA1-11A6-4452-B43B-F18382A178CA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3A087-0B0D-4243-A7EA-2B21B27A2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22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7AEA-1FB0-4FDA-A71E-4623BE75406F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03418-5F1C-4B97-9B49-1250460EE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5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1671-CEC1-4DA8-8A69-94BCCB809BF7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32EC-6224-4609-B8F9-16B65D02E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38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89B7-5CC9-40C3-A4D9-D4C0267E15BC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FB8A-821D-4713-88FF-E30FEE8BA1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98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6592-9E7A-4251-B45B-398F3343F251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D1E9-191A-4D6E-8182-01ECF64F6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F54E0-66C4-4F2D-A1BA-24D603D9FFEB}" type="datetime1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A57756-DB81-4DA6-96E5-3CF75AA17B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9"/>
          <p:cNvSpPr>
            <a:spLocks noGrp="1" noChangeArrowheads="1"/>
          </p:cNvSpPr>
          <p:nvPr>
            <p:ph type="ctrTitle"/>
          </p:nvPr>
        </p:nvSpPr>
        <p:spPr>
          <a:xfrm>
            <a:off x="0" y="2205038"/>
            <a:ext cx="9144000" cy="1944687"/>
          </a:xfrm>
        </p:spPr>
        <p:txBody>
          <a:bodyPr/>
          <a:lstStyle/>
          <a:p>
            <a:pPr marL="685800" indent="-685800" eaLnBrk="1" hangingPunct="1"/>
            <a:r>
              <a:rPr lang="ru-RU" altLang="ru-RU" sz="29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altLang="ru-RU" sz="29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хозяйства» в Ординском муниципальном районе на 2014-2020 годы</a:t>
            </a:r>
            <a:br>
              <a:rPr lang="ru-RU" altLang="ru-RU" sz="29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2016-2017годы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971550" y="1268413"/>
            <a:ext cx="734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сельского хозяйства администрации                                   Ординского муниципального района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3995738" y="4076700"/>
            <a:ext cx="4968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Начальник отдела сельского  хозяйства Г.Я. Синицина</a:t>
            </a:r>
          </a:p>
        </p:txBody>
      </p:sp>
      <p:pic>
        <p:nvPicPr>
          <p:cNvPr id="2053" name="Picture 7" descr="герб Орды, цвет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636587" cy="10287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-42863" y="5805488"/>
            <a:ext cx="9186863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D:\Мои документы\ПРЕЗЕНТАЦИИ\2013\для видеоконференции\30-75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32358" y="5846378"/>
            <a:ext cx="1292143" cy="10109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1" name="Picture 7" descr="D:\Мои документы\ПРЕЗЕНТАЦИИ\2013\для видеоконференции\zern_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0" y="5828060"/>
            <a:ext cx="1403648" cy="10284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5" name="Picture 11" descr="http://mosaica.ru/sites/default/files/news/preview/2011/09/05/05_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629198" y="5768752"/>
            <a:ext cx="1296144" cy="10877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Picture 17" descr="http://www.vokrugsveta.ru/img/cmn/2008/05/05/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6861" y="5817964"/>
            <a:ext cx="1440160" cy="10400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9" descr="http://www.tpp-inform.ru/userdata/1319132529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625" y="5837715"/>
            <a:ext cx="1368152" cy="10210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5" descr="http://coppoka.ru/wp-content/uploads/2012/06/korov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32" y="5820121"/>
            <a:ext cx="1324680" cy="10378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12" descr="C:\Users\askulakova\AppData\Local\Microsoft\Windows\Temporary Internet Files\Content.Outlook\SC4UBBOK\x_80765f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3548" y="5817964"/>
            <a:ext cx="1252521" cy="10694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Прямая соединительная линия 79"/>
          <p:cNvCxnSpPr/>
          <p:nvPr/>
        </p:nvCxnSpPr>
        <p:spPr>
          <a:xfrm flipV="1">
            <a:off x="-66675" y="2928938"/>
            <a:ext cx="1638300" cy="14287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0" y="2286000"/>
            <a:ext cx="1643063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6" idx="2"/>
            <a:endCxn id="17" idx="1"/>
          </p:cNvCxnSpPr>
          <p:nvPr/>
        </p:nvCxnSpPr>
        <p:spPr>
          <a:xfrm flipH="1" flipV="1">
            <a:off x="1763713" y="2397125"/>
            <a:ext cx="5935662" cy="31115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860800" y="557213"/>
            <a:ext cx="1657350" cy="1576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60800" y="538163"/>
            <a:ext cx="1657350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81200" y="528638"/>
            <a:ext cx="1654175" cy="1554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573088"/>
            <a:ext cx="1654175" cy="401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19750" y="558800"/>
            <a:ext cx="1512888" cy="157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19750" y="558800"/>
            <a:ext cx="1512888" cy="400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3188" y="568325"/>
            <a:ext cx="1638300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188" y="568325"/>
            <a:ext cx="1638300" cy="384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7" name="TextBox 32"/>
          <p:cNvSpPr txBox="1">
            <a:spLocks noChangeArrowheads="1"/>
          </p:cNvSpPr>
          <p:nvPr/>
        </p:nvSpPr>
        <p:spPr bwMode="auto">
          <a:xfrm>
            <a:off x="1981200" y="1009650"/>
            <a:ext cx="165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2075" y="958850"/>
            <a:ext cx="16541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форм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хозяйствования»</a:t>
            </a:r>
          </a:p>
        </p:txBody>
      </p:sp>
      <p:sp>
        <p:nvSpPr>
          <p:cNvPr id="11279" name="TextBox 34"/>
          <p:cNvSpPr txBox="1">
            <a:spLocks noChangeArrowheads="1"/>
          </p:cNvSpPr>
          <p:nvPr/>
        </p:nvSpPr>
        <p:spPr bwMode="auto">
          <a:xfrm>
            <a:off x="5595938" y="941388"/>
            <a:ext cx="18065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и технологическая </a:t>
            </a:r>
            <a:r>
              <a:rPr lang="ru-RU" altLang="ru-RU" sz="11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altLang="ru-RU" sz="11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1280" name="TextBox 35"/>
          <p:cNvSpPr txBox="1">
            <a:spLocks noChangeArrowheads="1"/>
          </p:cNvSpPr>
          <p:nvPr/>
        </p:nvSpPr>
        <p:spPr bwMode="auto">
          <a:xfrm>
            <a:off x="95250" y="925513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растениеводства»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00138" y="346075"/>
            <a:ext cx="71643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81088" y="325438"/>
            <a:ext cx="0" cy="247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71775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633913" y="352425"/>
            <a:ext cx="9525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00788" y="352425"/>
            <a:ext cx="0" cy="219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243888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65"/>
          <p:cNvSpPr txBox="1">
            <a:spLocks noChangeArrowheads="1"/>
          </p:cNvSpPr>
          <p:nvPr/>
        </p:nvSpPr>
        <p:spPr bwMode="auto">
          <a:xfrm>
            <a:off x="3963988" y="17463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  <p:sp>
        <p:nvSpPr>
          <p:cNvPr id="11288" name="TextBox 69"/>
          <p:cNvSpPr txBox="1">
            <a:spLocks noChangeArrowheads="1"/>
          </p:cNvSpPr>
          <p:nvPr/>
        </p:nvSpPr>
        <p:spPr bwMode="auto">
          <a:xfrm>
            <a:off x="2112963" y="592138"/>
            <a:ext cx="1662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 млн. руб.</a:t>
            </a:r>
          </a:p>
        </p:txBody>
      </p:sp>
      <p:sp>
        <p:nvSpPr>
          <p:cNvPr id="11289" name="TextBox 70"/>
          <p:cNvSpPr txBox="1">
            <a:spLocks noChangeArrowheads="1"/>
          </p:cNvSpPr>
          <p:nvPr/>
        </p:nvSpPr>
        <p:spPr bwMode="auto">
          <a:xfrm>
            <a:off x="3860800" y="5556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млн. руб.</a:t>
            </a:r>
          </a:p>
        </p:txBody>
      </p:sp>
      <p:sp>
        <p:nvSpPr>
          <p:cNvPr id="11290" name="TextBox 71"/>
          <p:cNvSpPr txBox="1">
            <a:spLocks noChangeArrowheads="1"/>
          </p:cNvSpPr>
          <p:nvPr/>
        </p:nvSpPr>
        <p:spPr bwMode="auto">
          <a:xfrm>
            <a:off x="5619750" y="5937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млн. руб.</a:t>
            </a:r>
          </a:p>
        </p:txBody>
      </p:sp>
      <p:sp>
        <p:nvSpPr>
          <p:cNvPr id="11291" name="TextBox 72"/>
          <p:cNvSpPr txBox="1">
            <a:spLocks noChangeArrowheads="1"/>
          </p:cNvSpPr>
          <p:nvPr/>
        </p:nvSpPr>
        <p:spPr bwMode="auto">
          <a:xfrm>
            <a:off x="211138" y="620713"/>
            <a:ext cx="1347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713" y="1916113"/>
            <a:ext cx="5464175" cy="962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конкурсов профессионального мастерства, 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дня работника сельского хозяйства и перерабатывающей промышленности</a:t>
            </a:r>
            <a:endPara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713" y="2924175"/>
            <a:ext cx="5481637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возмещение части затрат сельхозтоваропроизводителей на материальное стимулирование работников</a:t>
            </a:r>
            <a:endParaRPr 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214313" y="1928813"/>
            <a:ext cx="728662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11295" name="TextBox 76"/>
          <p:cNvSpPr txBox="1">
            <a:spLocks noChangeArrowheads="1"/>
          </p:cNvSpPr>
          <p:nvPr/>
        </p:nvSpPr>
        <p:spPr bwMode="auto">
          <a:xfrm>
            <a:off x="142875" y="3000375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14313" y="2143125"/>
            <a:ext cx="1587" cy="1439863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0" y="3429000"/>
            <a:ext cx="1643063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8" name="TextBox 53"/>
          <p:cNvSpPr txBox="1">
            <a:spLocks noChangeArrowheads="1"/>
          </p:cNvSpPr>
          <p:nvPr/>
        </p:nvSpPr>
        <p:spPr bwMode="auto">
          <a:xfrm>
            <a:off x="142875" y="25003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788" y="528638"/>
            <a:ext cx="2795587" cy="2179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1016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538163"/>
            <a:ext cx="2790825" cy="455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01" name="TextBox 68"/>
          <p:cNvSpPr txBox="1">
            <a:spLocks noChangeArrowheads="1"/>
          </p:cNvSpPr>
          <p:nvPr/>
        </p:nvSpPr>
        <p:spPr bwMode="auto">
          <a:xfrm>
            <a:off x="6300788" y="593725"/>
            <a:ext cx="231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1,48 млн. руб.</a:t>
            </a:r>
          </a:p>
        </p:txBody>
      </p:sp>
      <p:sp>
        <p:nvSpPr>
          <p:cNvPr id="11302" name="TextBox 27"/>
          <p:cNvSpPr txBox="1">
            <a:spLocks noChangeArrowheads="1"/>
          </p:cNvSpPr>
          <p:nvPr/>
        </p:nvSpPr>
        <p:spPr bwMode="auto">
          <a:xfrm>
            <a:off x="6364288" y="898525"/>
            <a:ext cx="3032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156" name="Прямая со стрелкой 155"/>
          <p:cNvCxnSpPr>
            <a:endCxn id="55" idx="3"/>
          </p:cNvCxnSpPr>
          <p:nvPr/>
        </p:nvCxnSpPr>
        <p:spPr>
          <a:xfrm flipH="1">
            <a:off x="7245350" y="2781300"/>
            <a:ext cx="1331913" cy="34131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4" name="TextBox 57"/>
          <p:cNvSpPr txBox="1">
            <a:spLocks noChangeArrowheads="1"/>
          </p:cNvSpPr>
          <p:nvPr/>
        </p:nvSpPr>
        <p:spPr bwMode="auto">
          <a:xfrm>
            <a:off x="7559675" y="3068638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cxnSp>
        <p:nvCxnSpPr>
          <p:cNvPr id="3" name="Прямая соединительная линия 78"/>
          <p:cNvCxnSpPr/>
          <p:nvPr/>
        </p:nvCxnSpPr>
        <p:spPr>
          <a:xfrm>
            <a:off x="928688" y="2143125"/>
            <a:ext cx="1587" cy="1439863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57250" y="19288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11307" name="TextBox 53"/>
          <p:cNvSpPr txBox="1">
            <a:spLocks noChangeArrowheads="1"/>
          </p:cNvSpPr>
          <p:nvPr/>
        </p:nvSpPr>
        <p:spPr bwMode="auto">
          <a:xfrm>
            <a:off x="857250" y="25003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0,39</a:t>
            </a:r>
          </a:p>
        </p:txBody>
      </p:sp>
      <p:sp>
        <p:nvSpPr>
          <p:cNvPr id="11308" name="TextBox 53"/>
          <p:cNvSpPr txBox="1">
            <a:spLocks noChangeArrowheads="1"/>
          </p:cNvSpPr>
          <p:nvPr/>
        </p:nvSpPr>
        <p:spPr bwMode="auto">
          <a:xfrm>
            <a:off x="857250" y="3000375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</a:p>
        </p:txBody>
      </p:sp>
      <p:sp>
        <p:nvSpPr>
          <p:cNvPr id="11309" name="Rectangle 76"/>
          <p:cNvSpPr>
            <a:spLocks noChangeArrowheads="1"/>
          </p:cNvSpPr>
          <p:nvPr/>
        </p:nvSpPr>
        <p:spPr bwMode="auto">
          <a:xfrm rot="10800000" flipV="1">
            <a:off x="2124075" y="3573463"/>
            <a:ext cx="6842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/>
              <a:t>Цель мероприятий</a:t>
            </a:r>
            <a:r>
              <a:rPr lang="ru-RU" altLang="ru-RU"/>
              <a:t> </a:t>
            </a:r>
            <a:r>
              <a:rPr lang="ru-RU" altLang="ru-RU" sz="1400"/>
              <a:t> - привлечение руководителей и специалистов в агропромышленный комплекс, укрепление кадрового состава, повышение качества трудовых</a:t>
            </a:r>
            <a:r>
              <a:rPr lang="ru-RU" altLang="ru-RU"/>
              <a:t> </a:t>
            </a:r>
            <a:r>
              <a:rPr lang="ru-RU" altLang="ru-RU" sz="1400"/>
              <a:t>ресурсов.</a:t>
            </a:r>
          </a:p>
        </p:txBody>
      </p:sp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93860" y="4579190"/>
            <a:ext cx="2969632" cy="19806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311" name="Picture 80" descr="SAM_1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5908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Picture 81" descr="SAM_1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5860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496300" cy="458787"/>
          </a:xfrm>
        </p:spPr>
        <p:txBody>
          <a:bodyPr anchor="b"/>
          <a:lstStyle/>
          <a:p>
            <a:pPr eaLnBrk="1" hangingPunct="1"/>
            <a:r>
              <a:rPr lang="ru-RU" altLang="ru-RU" sz="2400" smtClean="0">
                <a:solidFill>
                  <a:srgbClr val="242424"/>
                </a:solidFill>
                <a:latin typeface="Times New Roman" panose="02020603050405020304" pitchFamily="18" charset="0"/>
              </a:rPr>
              <a:t>Ожидаемые результаты муниципальной программы</a:t>
            </a:r>
            <a:r>
              <a:rPr lang="ru-RU" altLang="ru-RU" sz="1800" smtClean="0">
                <a:solidFill>
                  <a:srgbClr val="242424"/>
                </a:solidFill>
              </a:rPr>
              <a:t> </a:t>
            </a:r>
            <a:endParaRPr lang="ru-RU" altLang="ru-RU" sz="900" smtClean="0">
              <a:solidFill>
                <a:srgbClr val="242424"/>
              </a:solidFill>
            </a:endParaRP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323850" y="620713"/>
          <a:ext cx="8569325" cy="5114925"/>
        </p:xfrm>
        <a:graphic>
          <a:graphicData uri="http://schemas.openxmlformats.org/drawingml/2006/table">
            <a:tbl>
              <a:tblPr/>
              <a:tblGrid>
                <a:gridCol w="1727200"/>
                <a:gridCol w="6842125"/>
              </a:tblGrid>
              <a:tr h="511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Ожидаемые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результаты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К 2017 году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производительности труда в отрасли с 510 тыс. рублей  на 1 занятого в сельском хозяйстве в 2014 году до  до 600 тыс. рублей к 2017 году;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увеличение доли эффективных сельскохозяйственных организаций до 90 % от общего количества сельскохозяйственных организаций;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прибыли до налогообложения в сельском хозяйстве с 22800 тыс. руб. в 2014 году до 26500 тыс. руб. к 2017 году;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 уровня среднемесячной заработной платы в отрасли с 9,5 тыс. рублей в 2014 году до 12,1 тыс. рублей к 2017 году;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Ежегодно создание не менее 8 рабочих мест в субъектах малых форм хозяйствования на селе;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 численности работников в сельскохозяйственных предприятиях за счет увеличения производительности труда.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9338" y="404984"/>
            <a:ext cx="7037575" cy="6487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1600" stA="22000" endPos="53000" dir="5400000" sy="-100000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14438"/>
            <a:ext cx="285750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28987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D:\Distr\6.12.2012\Мои документы\Фото\уборка 2014\уборка правда\Изображение 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D:\Distr\6.12.2012\Мои документы\Фото\кукуруза\100MLT29\PICT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51263"/>
            <a:ext cx="37861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 txBox="1">
            <a:spLocks noGrp="1"/>
          </p:cNvSpPr>
          <p:nvPr/>
        </p:nvSpPr>
        <p:spPr bwMode="auto">
          <a:xfrm>
            <a:off x="6419850" y="5980113"/>
            <a:ext cx="19748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defTabSz="393700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93700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93700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93700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93700" eaLnBrk="0" hangingPunct="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endParaRPr lang="ru-RU" altLang="ru-RU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60350"/>
            <a:ext cx="7464425" cy="865188"/>
          </a:xfrm>
        </p:spPr>
        <p:txBody>
          <a:bodyPr lIns="78903" tIns="41030" rIns="78903" bIns="41030" anchor="b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/>
              <a:t>ПЛАН</a:t>
            </a: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25538"/>
            <a:ext cx="7580313" cy="2754312"/>
          </a:xfrm>
        </p:spPr>
        <p:txBody>
          <a:bodyPr lIns="78903" tIns="41030" rIns="78903" bIns="41030"/>
          <a:lstStyle/>
          <a:p>
            <a:pPr marL="327025" indent="-327025" defTabSz="449263" eaLnBrk="1" hangingPunct="1"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ru-RU" altLang="ru-RU" sz="2800" smtClean="0">
                <a:latin typeface="Times New Roman" panose="02020603050405020304" pitchFamily="18" charset="0"/>
              </a:rPr>
              <a:t>Цели и задачи муниципальной программы</a:t>
            </a:r>
          </a:p>
          <a:p>
            <a:pPr marL="327025" indent="-327025" defTabSz="449263" eaLnBrk="1" hangingPunct="1"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ru-RU" altLang="ru-RU" sz="2800" smtClean="0">
                <a:latin typeface="Times New Roman" panose="02020603050405020304" pitchFamily="18" charset="0"/>
              </a:rPr>
              <a:t>Структура муниципальной программы</a:t>
            </a:r>
          </a:p>
          <a:p>
            <a:pPr marL="327025" indent="-327025" defTabSz="449263" eaLnBrk="1" hangingPunct="1"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ru-RU" altLang="ru-RU" sz="2800" smtClean="0">
                <a:latin typeface="Times New Roman" panose="02020603050405020304" pitchFamily="18" charset="0"/>
              </a:rPr>
              <a:t>Ресурсное обеспечение муниципальной программы</a:t>
            </a:r>
          </a:p>
          <a:p>
            <a:pPr marL="327025" indent="-327025" defTabSz="449263" eaLnBrk="1" hangingPunct="1"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ru-RU" altLang="ru-RU" sz="2800" smtClean="0">
                <a:latin typeface="Times New Roman" panose="02020603050405020304" pitchFamily="18" charset="0"/>
              </a:rPr>
              <a:t>Ожидаемые конечные результаты</a:t>
            </a:r>
          </a:p>
        </p:txBody>
      </p:sp>
      <p:pic>
        <p:nvPicPr>
          <p:cNvPr id="15" name="Рисунок 14" descr="http://to60.rosreestr.ru/upload/to60/files/img/%d0%ba%d0%be%d0%bb%d0%be%d1%81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17166" y="4418310"/>
            <a:ext cx="8797551" cy="17328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244475"/>
            <a:ext cx="8640763" cy="5921375"/>
          </a:xfrm>
        </p:spPr>
        <p:txBody>
          <a:bodyPr/>
          <a:lstStyle/>
          <a:p>
            <a:pPr indent="628650" algn="l" eaLnBrk="1" hangingPunct="1"/>
            <a:r>
              <a:rPr lang="ru-RU" altLang="ru-RU" sz="2400" smtClean="0">
                <a:latin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</a:rPr>
              <a:t>Основной отраслью экономики Ординского района является агропромышленный комплекс (около 60% в структуре экономики района). Сельскохозяйственное производство играет большую роль в деятельности района, обладая значительным потенциалом для развития. </a:t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</a:rPr>
              <a:t>         На территории Ординского района производство сельскохозяйственной продукции осуществляют 10 сельскохозяйственных организаций, 25 крестьянских (фермерских) хозяйств и более 5700 личных подсобных хозяйства.</a:t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</a:rPr>
              <a:t>          Основной продукцией сельскохозяйственной отрасли в Ординском муниципальном районе традиционно являются зерно, молоко, мясо КРС. В субъектах МФХ  основными видами сельскохозяйственной продукции являются  картофель, овощи, молоко, откорм КРС, мясо птицы, мед.</a:t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</a:rPr>
              <a:t/>
            </a:r>
            <a:br>
              <a:rPr lang="ru-RU" altLang="ru-RU" sz="1800" b="1" smtClean="0">
                <a:latin typeface="Times New Roman" panose="02020603050405020304" pitchFamily="18" charset="0"/>
              </a:rPr>
            </a:br>
            <a:endParaRPr lang="ru-RU" altLang="ru-RU" sz="1800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900819E-17F8-4B53-86D9-E5B64570B75B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07950" y="142875"/>
            <a:ext cx="8928100" cy="642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C00000"/>
                </a:solidFill>
              </a:rPr>
              <a:t>Муниципальная программа </a:t>
            </a:r>
            <a:br>
              <a:rPr lang="ru-RU" altLang="ru-RU" b="1">
                <a:solidFill>
                  <a:srgbClr val="C00000"/>
                </a:solidFill>
              </a:rPr>
            </a:br>
            <a:r>
              <a:rPr lang="ru-RU" altLang="ru-RU" b="1">
                <a:solidFill>
                  <a:srgbClr val="C00000"/>
                </a:solidFill>
              </a:rPr>
              <a:t>«Развитие сельского хозяйства» в Ординском муниципальном районе                            на 2014-2020 годы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68313" y="908050"/>
            <a:ext cx="8064500" cy="433388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Цели Программы </a:t>
            </a: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288925" y="1558925"/>
            <a:ext cx="6804025" cy="4667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Обеспечить стимулирование роста производства основных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видов сельскохозяйственной продукции.</a:t>
            </a: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323850" y="2276475"/>
            <a:ext cx="6804025" cy="4667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Осуществить воспроизводство и повышение эффективности 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использования в сельском хозяйстве земельных ресурсов.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323850" y="3068638"/>
            <a:ext cx="6769100" cy="649287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Осуществить техническую и технологическую модернизацию,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стимулирование инвестиционной деятельности и          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инновационного развития.</a:t>
            </a: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323850" y="4005263"/>
            <a:ext cx="6769100" cy="649287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Обеспечить рост доходности сельскохозяйственных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товаропроизводителей, создать организационно-         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экономические условия для расширенного воспроизводства.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71438" y="1919288"/>
            <a:ext cx="0" cy="41751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71438" y="1919288"/>
            <a:ext cx="217487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107950" y="2565400"/>
            <a:ext cx="2174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107950" y="4292600"/>
            <a:ext cx="2174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71438" y="6094413"/>
            <a:ext cx="217487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Line 33"/>
          <p:cNvSpPr>
            <a:spLocks noChangeShapeType="1"/>
          </p:cNvSpPr>
          <p:nvPr/>
        </p:nvSpPr>
        <p:spPr bwMode="auto">
          <a:xfrm>
            <a:off x="107950" y="3284538"/>
            <a:ext cx="2174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323850" y="4868863"/>
            <a:ext cx="6769100" cy="649287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Обеспечить создание новых производств и               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высокопроизводительных рабочих мест за счет расширения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деятельности эффективных сельхозтоваропроизводителей.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323850" y="5589588"/>
            <a:ext cx="6769100" cy="284162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Создать условия для развития малых форм хозяйствования на селе.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107950" y="5157788"/>
            <a:ext cx="2174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323850" y="6021388"/>
            <a:ext cx="6769100" cy="4667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Arial" panose="020B0604020202020204" pitchFamily="34" charset="0"/>
              </a:rPr>
              <a:t>Повысить кадровый потенциал сельскохозяйственных         </a:t>
            </a:r>
            <a:br>
              <a:rPr lang="ru-RU" altLang="ru-RU" sz="1200" b="1">
                <a:latin typeface="Arial" panose="020B0604020202020204" pitchFamily="34" charset="0"/>
              </a:rPr>
            </a:br>
            <a:r>
              <a:rPr lang="ru-RU" altLang="ru-RU" sz="1200" b="1">
                <a:latin typeface="Arial" panose="020B0604020202020204" pitchFamily="34" charset="0"/>
              </a:rPr>
              <a:t>товаропроизводителей</a:t>
            </a: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107950" y="5661025"/>
            <a:ext cx="2174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950" y="387350"/>
            <a:ext cx="8785225" cy="9255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МУНИЦИПАЛЬНАЯ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 ПРОГРАММА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«Развитие сельского хозяйства </a:t>
            </a:r>
            <a:r>
              <a:rPr 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в Ординском муниципальном районе на 2016-2017годы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»</a:t>
            </a:r>
            <a:endParaRPr lang="ru-RU" dirty="0">
              <a:solidFill>
                <a:srgbClr val="C00000"/>
              </a:solidFill>
              <a:latin typeface="Palatino Linotype" pitchFamily="18" charset="0"/>
              <a:cs typeface="Arial" charset="0"/>
            </a:endParaRPr>
          </a:p>
        </p:txBody>
      </p:sp>
      <p:sp>
        <p:nvSpPr>
          <p:cNvPr id="6147" name="TextBox 18"/>
          <p:cNvSpPr txBox="1">
            <a:spLocks noChangeArrowheads="1"/>
          </p:cNvSpPr>
          <p:nvPr/>
        </p:nvSpPr>
        <p:spPr bwMode="auto">
          <a:xfrm>
            <a:off x="250825" y="1439863"/>
            <a:ext cx="370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5 подпрограмм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500563" y="1809750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Box 28"/>
          <p:cNvSpPr txBox="1">
            <a:spLocks noChangeArrowheads="1"/>
          </p:cNvSpPr>
          <p:nvPr/>
        </p:nvSpPr>
        <p:spPr bwMode="auto">
          <a:xfrm>
            <a:off x="5435600" y="1873250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Схема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B7D5A9"/>
              </a:clrFrom>
              <a:clrTo>
                <a:srgbClr val="B7D5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38041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6489700" y="1776413"/>
            <a:ext cx="431800" cy="3074987"/>
          </a:xfrm>
          <a:prstGeom prst="rightBrace">
            <a:avLst>
              <a:gd name="adj1" fmla="val 6762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2888" name="TextBox 2"/>
          <p:cNvSpPr txBox="1">
            <a:spLocks noChangeArrowheads="1"/>
          </p:cNvSpPr>
          <p:nvPr/>
        </p:nvSpPr>
        <p:spPr bwMode="auto">
          <a:xfrm>
            <a:off x="6942138" y="2133600"/>
            <a:ext cx="1806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4357688" y="1500188"/>
            <a:ext cx="286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МБ  2016     МБ 2017   </a:t>
            </a:r>
          </a:p>
        </p:txBody>
      </p:sp>
      <p:sp>
        <p:nvSpPr>
          <p:cNvPr id="6154" name="TextBox 4"/>
          <p:cNvSpPr txBox="1">
            <a:spLocks noChangeArrowheads="1"/>
          </p:cNvSpPr>
          <p:nvPr/>
        </p:nvSpPr>
        <p:spPr bwMode="auto">
          <a:xfrm>
            <a:off x="4211638" y="1268413"/>
            <a:ext cx="4103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Финансирование в 2016-2017 г.г., млн.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92725" y="1624013"/>
            <a:ext cx="0" cy="512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8"/>
          <p:cNvSpPr txBox="1">
            <a:spLocks noChangeArrowheads="1"/>
          </p:cNvSpPr>
          <p:nvPr/>
        </p:nvSpPr>
        <p:spPr bwMode="auto">
          <a:xfrm>
            <a:off x="4535488" y="2008188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0,75</a:t>
            </a:r>
          </a:p>
        </p:txBody>
      </p:sp>
      <p:sp>
        <p:nvSpPr>
          <p:cNvPr id="6157" name="TextBox 29"/>
          <p:cNvSpPr txBox="1">
            <a:spLocks noChangeArrowheads="1"/>
          </p:cNvSpPr>
          <p:nvPr/>
        </p:nvSpPr>
        <p:spPr bwMode="auto">
          <a:xfrm>
            <a:off x="4519613" y="2773363"/>
            <a:ext cx="757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0,4</a:t>
            </a:r>
          </a:p>
        </p:txBody>
      </p:sp>
      <p:sp>
        <p:nvSpPr>
          <p:cNvPr id="6158" name="TextBox 30"/>
          <p:cNvSpPr txBox="1">
            <a:spLocks noChangeArrowheads="1"/>
          </p:cNvSpPr>
          <p:nvPr/>
        </p:nvSpPr>
        <p:spPr bwMode="auto">
          <a:xfrm>
            <a:off x="4529138" y="334327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2,385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4540250" y="393065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1,0</a:t>
            </a:r>
          </a:p>
        </p:txBody>
      </p:sp>
      <p:sp>
        <p:nvSpPr>
          <p:cNvPr id="6160" name="TextBox 32"/>
          <p:cNvSpPr txBox="1">
            <a:spLocks noChangeArrowheads="1"/>
          </p:cNvSpPr>
          <p:nvPr/>
        </p:nvSpPr>
        <p:spPr bwMode="auto">
          <a:xfrm>
            <a:off x="4559300" y="4543425"/>
            <a:ext cx="64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0,74</a:t>
            </a:r>
          </a:p>
        </p:txBody>
      </p:sp>
      <p:sp>
        <p:nvSpPr>
          <p:cNvPr id="6161" name="TextBox 36"/>
          <p:cNvSpPr txBox="1">
            <a:spLocks noChangeArrowheads="1"/>
          </p:cNvSpPr>
          <p:nvPr/>
        </p:nvSpPr>
        <p:spPr bwMode="auto">
          <a:xfrm>
            <a:off x="5426075" y="20081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0,75</a:t>
            </a:r>
          </a:p>
        </p:txBody>
      </p:sp>
      <p:sp>
        <p:nvSpPr>
          <p:cNvPr id="6162" name="TextBox 37"/>
          <p:cNvSpPr txBox="1">
            <a:spLocks noChangeArrowheads="1"/>
          </p:cNvSpPr>
          <p:nvPr/>
        </p:nvSpPr>
        <p:spPr bwMode="auto">
          <a:xfrm>
            <a:off x="5410200" y="27733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0,45</a:t>
            </a:r>
          </a:p>
        </p:txBody>
      </p:sp>
      <p:sp>
        <p:nvSpPr>
          <p:cNvPr id="6163" name="TextBox 38"/>
          <p:cNvSpPr txBox="1">
            <a:spLocks noChangeArrowheads="1"/>
          </p:cNvSpPr>
          <p:nvPr/>
        </p:nvSpPr>
        <p:spPr bwMode="auto">
          <a:xfrm>
            <a:off x="5418138" y="334327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2,385</a:t>
            </a:r>
          </a:p>
        </p:txBody>
      </p:sp>
      <p:sp>
        <p:nvSpPr>
          <p:cNvPr id="6164" name="TextBox 39"/>
          <p:cNvSpPr txBox="1">
            <a:spLocks noChangeArrowheads="1"/>
          </p:cNvSpPr>
          <p:nvPr/>
        </p:nvSpPr>
        <p:spPr bwMode="auto">
          <a:xfrm>
            <a:off x="5429250" y="393065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1,0</a:t>
            </a:r>
          </a:p>
        </p:txBody>
      </p:sp>
      <p:sp>
        <p:nvSpPr>
          <p:cNvPr id="6165" name="TextBox 40"/>
          <p:cNvSpPr txBox="1">
            <a:spLocks noChangeArrowheads="1"/>
          </p:cNvSpPr>
          <p:nvPr/>
        </p:nvSpPr>
        <p:spPr bwMode="auto">
          <a:xfrm>
            <a:off x="5449888" y="45434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0,74</a:t>
            </a:r>
          </a:p>
        </p:txBody>
      </p:sp>
      <p:sp>
        <p:nvSpPr>
          <p:cNvPr id="6166" name="Номер слайда 3"/>
          <p:cNvSpPr txBox="1">
            <a:spLocks noGrp="1"/>
          </p:cNvSpPr>
          <p:nvPr/>
        </p:nvSpPr>
        <p:spPr bwMode="auto">
          <a:xfrm>
            <a:off x="8748713" y="6389688"/>
            <a:ext cx="617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38B344-B7FE-40A2-AFF9-8EBF6D791E34}" type="slidenum">
              <a:rPr lang="ru-RU" altLang="ru-RU" sz="1600">
                <a:solidFill>
                  <a:srgbClr val="595959"/>
                </a:solidFill>
              </a:rPr>
              <a:pPr eaLnBrk="1" hangingPunct="1"/>
              <a:t>5</a:t>
            </a:fld>
            <a:endParaRPr lang="ru-RU" altLang="ru-RU" sz="1600">
              <a:solidFill>
                <a:srgbClr val="595959"/>
              </a:solidFill>
            </a:endParaRPr>
          </a:p>
        </p:txBody>
      </p:sp>
      <p:pic>
        <p:nvPicPr>
          <p:cNvPr id="6167" name="Picture 5" descr="163140_image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31496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35538"/>
            <a:ext cx="28813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26495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TextBox 8"/>
          <p:cNvSpPr txBox="1">
            <a:spLocks noChangeArrowheads="1"/>
          </p:cNvSpPr>
          <p:nvPr/>
        </p:nvSpPr>
        <p:spPr bwMode="auto">
          <a:xfrm>
            <a:off x="323850" y="1773238"/>
            <a:ext cx="4103688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подотрасли растениеводства</a:t>
            </a:r>
          </a:p>
        </p:txBody>
      </p:sp>
      <p:sp>
        <p:nvSpPr>
          <p:cNvPr id="6171" name="TextBox 8"/>
          <p:cNvSpPr txBox="1">
            <a:spLocks noChangeArrowheads="1"/>
          </p:cNvSpPr>
          <p:nvPr/>
        </p:nvSpPr>
        <p:spPr bwMode="auto">
          <a:xfrm>
            <a:off x="323850" y="2492375"/>
            <a:ext cx="4103688" cy="641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подотрасли животноводства</a:t>
            </a:r>
          </a:p>
        </p:txBody>
      </p:sp>
      <p:sp>
        <p:nvSpPr>
          <p:cNvPr id="6172" name="TextBox 8"/>
          <p:cNvSpPr txBox="1">
            <a:spLocks noChangeArrowheads="1"/>
          </p:cNvSpPr>
          <p:nvPr/>
        </p:nvSpPr>
        <p:spPr bwMode="auto">
          <a:xfrm>
            <a:off x="323850" y="3141663"/>
            <a:ext cx="4103688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Поддержка малых форм хозяйствования</a:t>
            </a:r>
          </a:p>
        </p:txBody>
      </p:sp>
      <p:sp>
        <p:nvSpPr>
          <p:cNvPr id="6173" name="TextBox 8"/>
          <p:cNvSpPr txBox="1">
            <a:spLocks noChangeArrowheads="1"/>
          </p:cNvSpPr>
          <p:nvPr/>
        </p:nvSpPr>
        <p:spPr bwMode="auto">
          <a:xfrm>
            <a:off x="323850" y="3860800"/>
            <a:ext cx="4103688" cy="6413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Техническая и технологическая модернизация</a:t>
            </a:r>
          </a:p>
        </p:txBody>
      </p:sp>
      <p:sp>
        <p:nvSpPr>
          <p:cNvPr id="6174" name="TextBox 8"/>
          <p:cNvSpPr txBox="1">
            <a:spLocks noChangeArrowheads="1"/>
          </p:cNvSpPr>
          <p:nvPr/>
        </p:nvSpPr>
        <p:spPr bwMode="auto">
          <a:xfrm>
            <a:off x="323850" y="4508500"/>
            <a:ext cx="4103688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кадрового потенциала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8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860800" y="557213"/>
            <a:ext cx="1511300" cy="1576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60800" y="538163"/>
            <a:ext cx="1511300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19313" y="579438"/>
            <a:ext cx="1516062" cy="1554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24075" y="573088"/>
            <a:ext cx="1511300" cy="401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19750" y="558800"/>
            <a:ext cx="1512888" cy="157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19750" y="558800"/>
            <a:ext cx="1512888" cy="400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0125" y="568325"/>
            <a:ext cx="1581150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50125" y="557213"/>
            <a:ext cx="1581150" cy="384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8" name="TextBox 32"/>
          <p:cNvSpPr txBox="1">
            <a:spLocks noChangeArrowheads="1"/>
          </p:cNvSpPr>
          <p:nvPr/>
        </p:nvSpPr>
        <p:spPr bwMode="auto">
          <a:xfrm>
            <a:off x="2160588" y="1009650"/>
            <a:ext cx="147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2075" y="958850"/>
            <a:ext cx="1654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форм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хозяйствования»</a:t>
            </a:r>
          </a:p>
        </p:txBody>
      </p:sp>
      <p:sp>
        <p:nvSpPr>
          <p:cNvPr id="7180" name="TextBox 34"/>
          <p:cNvSpPr txBox="1">
            <a:spLocks noChangeArrowheads="1"/>
          </p:cNvSpPr>
          <p:nvPr/>
        </p:nvSpPr>
        <p:spPr bwMode="auto">
          <a:xfrm>
            <a:off x="5595938" y="941388"/>
            <a:ext cx="16541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и технологическая </a:t>
            </a:r>
            <a:r>
              <a:rPr lang="ru-RU" altLang="ru-RU" sz="12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181" name="TextBox 35"/>
          <p:cNvSpPr txBox="1">
            <a:spLocks noChangeArrowheads="1"/>
          </p:cNvSpPr>
          <p:nvPr/>
        </p:nvSpPr>
        <p:spPr bwMode="auto">
          <a:xfrm>
            <a:off x="7350125" y="925513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00138" y="346075"/>
            <a:ext cx="71643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81088" y="325438"/>
            <a:ext cx="0" cy="247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71775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633913" y="352425"/>
            <a:ext cx="9525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00788" y="352425"/>
            <a:ext cx="0" cy="219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243888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65"/>
          <p:cNvSpPr txBox="1">
            <a:spLocks noChangeArrowheads="1"/>
          </p:cNvSpPr>
          <p:nvPr/>
        </p:nvSpPr>
        <p:spPr bwMode="auto">
          <a:xfrm>
            <a:off x="3963988" y="17463"/>
            <a:ext cx="176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  <p:sp>
        <p:nvSpPr>
          <p:cNvPr id="7189" name="TextBox 69"/>
          <p:cNvSpPr txBox="1">
            <a:spLocks noChangeArrowheads="1"/>
          </p:cNvSpPr>
          <p:nvPr/>
        </p:nvSpPr>
        <p:spPr bwMode="auto">
          <a:xfrm>
            <a:off x="2112963" y="592138"/>
            <a:ext cx="1662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10,85млн. руб.</a:t>
            </a:r>
          </a:p>
        </p:txBody>
      </p:sp>
      <p:sp>
        <p:nvSpPr>
          <p:cNvPr id="7190" name="TextBox 70"/>
          <p:cNvSpPr txBox="1">
            <a:spLocks noChangeArrowheads="1"/>
          </p:cNvSpPr>
          <p:nvPr/>
        </p:nvSpPr>
        <p:spPr bwMode="auto">
          <a:xfrm>
            <a:off x="3860800" y="5556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млн. руб.</a:t>
            </a:r>
          </a:p>
        </p:txBody>
      </p:sp>
      <p:sp>
        <p:nvSpPr>
          <p:cNvPr id="7191" name="TextBox 71"/>
          <p:cNvSpPr txBox="1">
            <a:spLocks noChangeArrowheads="1"/>
          </p:cNvSpPr>
          <p:nvPr/>
        </p:nvSpPr>
        <p:spPr bwMode="auto">
          <a:xfrm>
            <a:off x="5619750" y="5937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млн. руб.</a:t>
            </a:r>
          </a:p>
        </p:txBody>
      </p:sp>
      <p:sp>
        <p:nvSpPr>
          <p:cNvPr id="7192" name="TextBox 72"/>
          <p:cNvSpPr txBox="1">
            <a:spLocks noChangeArrowheads="1"/>
          </p:cNvSpPr>
          <p:nvPr/>
        </p:nvSpPr>
        <p:spPr bwMode="auto">
          <a:xfrm>
            <a:off x="7458075" y="620713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125" y="579438"/>
            <a:ext cx="2228850" cy="243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549275"/>
            <a:ext cx="2232025" cy="444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95" name="TextBox 27"/>
          <p:cNvSpPr txBox="1">
            <a:spLocks noChangeArrowheads="1"/>
          </p:cNvSpPr>
          <p:nvPr/>
        </p:nvSpPr>
        <p:spPr bwMode="auto">
          <a:xfrm>
            <a:off x="107950" y="993775"/>
            <a:ext cx="2232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196" name="TextBox 68"/>
          <p:cNvSpPr txBox="1">
            <a:spLocks noChangeArrowheads="1"/>
          </p:cNvSpPr>
          <p:nvPr/>
        </p:nvSpPr>
        <p:spPr bwMode="auto">
          <a:xfrm>
            <a:off x="109538" y="593725"/>
            <a:ext cx="223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7524750" y="2852738"/>
            <a:ext cx="25400" cy="2232025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429375" y="3429000"/>
            <a:ext cx="2463800" cy="1905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8316913" y="2781300"/>
            <a:ext cx="0" cy="2232025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6588125" y="2924175"/>
            <a:ext cx="1027113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7201" name="TextBox 61"/>
          <p:cNvSpPr txBox="1">
            <a:spLocks noChangeArrowheads="1"/>
          </p:cNvSpPr>
          <p:nvPr/>
        </p:nvSpPr>
        <p:spPr bwMode="auto">
          <a:xfrm>
            <a:off x="323850" y="3789363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1050" y="3429000"/>
            <a:ext cx="3960813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неиспользуемых сельскохозяйственных земель в сельскохозяйственный оборот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6084888" y="4437063"/>
            <a:ext cx="2879725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4" name="TextBox 88"/>
          <p:cNvSpPr txBox="1">
            <a:spLocks noChangeArrowheads="1"/>
          </p:cNvSpPr>
          <p:nvPr/>
        </p:nvSpPr>
        <p:spPr bwMode="auto">
          <a:xfrm>
            <a:off x="7589838" y="3733800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</p:txBody>
      </p:sp>
      <p:cxnSp>
        <p:nvCxnSpPr>
          <p:cNvPr id="87" name="Прямая со стрелкой 86"/>
          <p:cNvCxnSpPr>
            <a:stCxn id="6" idx="2"/>
            <a:endCxn id="64" idx="1"/>
          </p:cNvCxnSpPr>
          <p:nvPr/>
        </p:nvCxnSpPr>
        <p:spPr>
          <a:xfrm>
            <a:off x="1225550" y="3011488"/>
            <a:ext cx="825500" cy="849312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78"/>
          <p:cNvCxnSpPr/>
          <p:nvPr/>
        </p:nvCxnSpPr>
        <p:spPr>
          <a:xfrm flipH="1">
            <a:off x="6732588" y="2852738"/>
            <a:ext cx="25400" cy="2232025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7380288" y="2924175"/>
            <a:ext cx="1027112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7208" name="TextBox 88"/>
          <p:cNvSpPr txBox="1">
            <a:spLocks noChangeArrowheads="1"/>
          </p:cNvSpPr>
          <p:nvPr/>
        </p:nvSpPr>
        <p:spPr bwMode="auto">
          <a:xfrm>
            <a:off x="6804025" y="3716338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</p:txBody>
      </p:sp>
      <p:pic>
        <p:nvPicPr>
          <p:cNvPr id="72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70033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107" descr="C:\Users\askulakova\Desktop\презентация Гос.программы\zla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28797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1" name="Rectangle 72"/>
          <p:cNvSpPr>
            <a:spLocks noChangeArrowheads="1"/>
          </p:cNvSpPr>
          <p:nvPr/>
        </p:nvSpPr>
        <p:spPr bwMode="auto">
          <a:xfrm>
            <a:off x="2484438" y="2276475"/>
            <a:ext cx="64817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/>
              <a:t>Цель мероприятия - увеличение производства зерна, картофеля, кормов, другой сельскохозяйственной продукции за счет расширения посевных площадей в результате ввода в севооборот неиспользуемых плодородных земель сельскохозяйственного назначения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Прямая со стрелкой 141"/>
          <p:cNvCxnSpPr>
            <a:stCxn id="6" idx="2"/>
          </p:cNvCxnSpPr>
          <p:nvPr/>
        </p:nvCxnSpPr>
        <p:spPr>
          <a:xfrm flipV="1">
            <a:off x="1574800" y="2870200"/>
            <a:ext cx="592138" cy="18891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95688" y="593725"/>
            <a:ext cx="1735137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89338" y="574675"/>
            <a:ext cx="1741487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18150" y="558800"/>
            <a:ext cx="1657350" cy="157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18150" y="558800"/>
            <a:ext cx="1657350" cy="400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0125" y="568325"/>
            <a:ext cx="1581150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50125" y="557213"/>
            <a:ext cx="1581150" cy="384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635375" y="958850"/>
            <a:ext cx="16557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форм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хозяйствования»</a:t>
            </a:r>
          </a:p>
        </p:txBody>
      </p: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5494338" y="941388"/>
            <a:ext cx="13239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и технологическая </a:t>
            </a:r>
            <a:r>
              <a:rPr lang="ru-RU" altLang="ru-RU" sz="12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203" name="TextBox 35"/>
          <p:cNvSpPr txBox="1">
            <a:spLocks noChangeArrowheads="1"/>
          </p:cNvSpPr>
          <p:nvPr/>
        </p:nvSpPr>
        <p:spPr bwMode="auto">
          <a:xfrm>
            <a:off x="7350125" y="925513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468313" y="346075"/>
            <a:ext cx="7796212" cy="95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8313" y="346075"/>
            <a:ext cx="0" cy="247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408238" y="352425"/>
            <a:ext cx="0" cy="46831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633913" y="352425"/>
            <a:ext cx="9525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00788" y="352425"/>
            <a:ext cx="0" cy="219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243888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65"/>
          <p:cNvSpPr txBox="1">
            <a:spLocks noChangeArrowheads="1"/>
          </p:cNvSpPr>
          <p:nvPr/>
        </p:nvSpPr>
        <p:spPr bwMode="auto">
          <a:xfrm>
            <a:off x="3963988" y="17463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  <p:sp>
        <p:nvSpPr>
          <p:cNvPr id="8211" name="TextBox 70"/>
          <p:cNvSpPr txBox="1">
            <a:spLocks noChangeArrowheads="1"/>
          </p:cNvSpPr>
          <p:nvPr/>
        </p:nvSpPr>
        <p:spPr bwMode="auto">
          <a:xfrm>
            <a:off x="3860800" y="5556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млн. руб.</a:t>
            </a:r>
          </a:p>
        </p:txBody>
      </p:sp>
      <p:sp>
        <p:nvSpPr>
          <p:cNvPr id="8212" name="TextBox 71"/>
          <p:cNvSpPr txBox="1">
            <a:spLocks noChangeArrowheads="1"/>
          </p:cNvSpPr>
          <p:nvPr/>
        </p:nvSpPr>
        <p:spPr bwMode="auto">
          <a:xfrm>
            <a:off x="5518150" y="5937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млн. руб.</a:t>
            </a:r>
          </a:p>
        </p:txBody>
      </p:sp>
      <p:sp>
        <p:nvSpPr>
          <p:cNvPr id="8213" name="TextBox 72"/>
          <p:cNvSpPr txBox="1">
            <a:spLocks noChangeArrowheads="1"/>
          </p:cNvSpPr>
          <p:nvPr/>
        </p:nvSpPr>
        <p:spPr bwMode="auto">
          <a:xfrm>
            <a:off x="7458075" y="620713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 млн. руб.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0338" y="3644900"/>
            <a:ext cx="3816350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  <a:effectLst>
            <a:outerShdw blurRad="50800" dist="101600" dir="2700000" algn="tl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племенного животноводства</a:t>
            </a: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7308850" y="3500438"/>
            <a:ext cx="10985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451725" y="3429000"/>
            <a:ext cx="0" cy="1439863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8243888" y="3429000"/>
            <a:ext cx="0" cy="1439863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505575" y="3929063"/>
            <a:ext cx="2066925" cy="4762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TextBox 53"/>
          <p:cNvSpPr txBox="1">
            <a:spLocks noChangeArrowheads="1"/>
          </p:cNvSpPr>
          <p:nvPr/>
        </p:nvSpPr>
        <p:spPr bwMode="auto">
          <a:xfrm>
            <a:off x="7451725" y="400526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</a:p>
        </p:txBody>
      </p:sp>
      <p:cxnSp>
        <p:nvCxnSpPr>
          <p:cNvPr id="8220" name="Прямая со стрелкой 143"/>
          <p:cNvCxnSpPr>
            <a:cxnSpLocks noChangeShapeType="1"/>
            <a:stCxn id="6" idx="2"/>
            <a:endCxn id="55" idx="1"/>
          </p:cNvCxnSpPr>
          <p:nvPr/>
        </p:nvCxnSpPr>
        <p:spPr bwMode="auto">
          <a:xfrm>
            <a:off x="1574800" y="3059113"/>
            <a:ext cx="1125538" cy="825500"/>
          </a:xfrm>
          <a:prstGeom prst="straightConnector1">
            <a:avLst/>
          </a:prstGeom>
          <a:noFill/>
          <a:ln w="15875" algn="ctr">
            <a:solidFill>
              <a:srgbClr val="17375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6516688" y="3500438"/>
            <a:ext cx="1027112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0813" y="620713"/>
            <a:ext cx="1516062" cy="1554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55575" y="614363"/>
            <a:ext cx="1511300" cy="401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92088" y="1050925"/>
            <a:ext cx="1474787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подотрасли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растениеводства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переработки и реализации продукции животноводства»</a:t>
            </a:r>
          </a:p>
        </p:txBody>
      </p:sp>
      <p:sp>
        <p:nvSpPr>
          <p:cNvPr id="8225" name="TextBox 77"/>
          <p:cNvSpPr txBox="1">
            <a:spLocks noChangeArrowheads="1"/>
          </p:cNvSpPr>
          <p:nvPr/>
        </p:nvSpPr>
        <p:spPr bwMode="auto">
          <a:xfrm>
            <a:off x="142875" y="633413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815975"/>
            <a:ext cx="2646363" cy="224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1016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817563"/>
            <a:ext cx="2636838" cy="385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8" name="TextBox 27"/>
          <p:cNvSpPr txBox="1">
            <a:spLocks noChangeArrowheads="1"/>
          </p:cNvSpPr>
          <p:nvPr/>
        </p:nvSpPr>
        <p:spPr bwMode="auto">
          <a:xfrm>
            <a:off x="250825" y="1203325"/>
            <a:ext cx="256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229" name="TextBox 68"/>
          <p:cNvSpPr txBox="1">
            <a:spLocks noChangeArrowheads="1"/>
          </p:cNvSpPr>
          <p:nvPr/>
        </p:nvSpPr>
        <p:spPr bwMode="auto">
          <a:xfrm>
            <a:off x="250825" y="801688"/>
            <a:ext cx="234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0,85 млн. руб.</a:t>
            </a:r>
          </a:p>
        </p:txBody>
      </p:sp>
      <p:sp>
        <p:nvSpPr>
          <p:cNvPr id="8230" name="TextBox 62"/>
          <p:cNvSpPr txBox="1">
            <a:spLocks noChangeArrowheads="1"/>
          </p:cNvSpPr>
          <p:nvPr/>
        </p:nvSpPr>
        <p:spPr bwMode="auto">
          <a:xfrm>
            <a:off x="865188" y="3848100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</a:p>
        </p:txBody>
      </p:sp>
      <p:cxnSp>
        <p:nvCxnSpPr>
          <p:cNvPr id="2" name="Прямая соединительная линия 85"/>
          <p:cNvCxnSpPr/>
          <p:nvPr/>
        </p:nvCxnSpPr>
        <p:spPr>
          <a:xfrm flipV="1">
            <a:off x="6505575" y="4429125"/>
            <a:ext cx="2066925" cy="7938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78"/>
          <p:cNvCxnSpPr/>
          <p:nvPr/>
        </p:nvCxnSpPr>
        <p:spPr>
          <a:xfrm>
            <a:off x="6659563" y="3429000"/>
            <a:ext cx="0" cy="176530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3" name="TextBox 53"/>
          <p:cNvSpPr txBox="1">
            <a:spLocks noChangeArrowheads="1"/>
          </p:cNvSpPr>
          <p:nvPr/>
        </p:nvSpPr>
        <p:spPr bwMode="auto">
          <a:xfrm>
            <a:off x="6659563" y="400526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8234" name="Rectangle 67"/>
          <p:cNvSpPr>
            <a:spLocks noChangeArrowheads="1"/>
          </p:cNvSpPr>
          <p:nvPr/>
        </p:nvSpPr>
        <p:spPr bwMode="auto">
          <a:xfrm>
            <a:off x="2339975" y="2133600"/>
            <a:ext cx="6632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/>
              <a:t>Цель мероприятия - сохранение и наращивание потенциала племенного животноводства за счет сохранения племенного поголовья и обеспечения потребности сельскохозяйственных товаропроизводителей Ординского района в племенном скоте и племенной продукции.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34037" y="4480991"/>
            <a:ext cx="3528392" cy="23786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2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03725"/>
            <a:ext cx="33131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Прямая со стрелкой 141"/>
          <p:cNvCxnSpPr>
            <a:stCxn id="6" idx="2"/>
          </p:cNvCxnSpPr>
          <p:nvPr/>
        </p:nvCxnSpPr>
        <p:spPr>
          <a:xfrm flipH="1" flipV="1">
            <a:off x="2617788" y="1827213"/>
            <a:ext cx="1304925" cy="377825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216150" y="557213"/>
            <a:ext cx="1706563" cy="1576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16150" y="538163"/>
            <a:ext cx="1706563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2600" y="590550"/>
            <a:ext cx="1497013" cy="15541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9425" y="573088"/>
            <a:ext cx="1500188" cy="401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2425" y="558800"/>
            <a:ext cx="1700213" cy="157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32425" y="558800"/>
            <a:ext cx="1700213" cy="400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0125" y="568325"/>
            <a:ext cx="1581150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50125" y="557213"/>
            <a:ext cx="1581150" cy="384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7" name="TextBox 32"/>
          <p:cNvSpPr txBox="1">
            <a:spLocks noChangeArrowheads="1"/>
          </p:cNvSpPr>
          <p:nvPr/>
        </p:nvSpPr>
        <p:spPr bwMode="auto">
          <a:xfrm>
            <a:off x="515938" y="1009650"/>
            <a:ext cx="1608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sz="11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</a:t>
            </a:r>
            <a:r>
              <a:rPr lang="ru-RU" altLang="ru-RU" sz="11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57425" y="958850"/>
            <a:ext cx="13446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форм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хозяйствования»</a:t>
            </a:r>
          </a:p>
        </p:txBody>
      </p:sp>
      <p:sp>
        <p:nvSpPr>
          <p:cNvPr id="9229" name="TextBox 34"/>
          <p:cNvSpPr txBox="1">
            <a:spLocks noChangeArrowheads="1"/>
          </p:cNvSpPr>
          <p:nvPr/>
        </p:nvSpPr>
        <p:spPr bwMode="auto">
          <a:xfrm>
            <a:off x="5595938" y="941388"/>
            <a:ext cx="16541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и технологическая </a:t>
            </a:r>
            <a:r>
              <a:rPr lang="ru-RU" altLang="ru-RU" sz="12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230" name="TextBox 35"/>
          <p:cNvSpPr txBox="1">
            <a:spLocks noChangeArrowheads="1"/>
          </p:cNvSpPr>
          <p:nvPr/>
        </p:nvSpPr>
        <p:spPr bwMode="auto">
          <a:xfrm>
            <a:off x="7350125" y="925513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00138" y="346075"/>
            <a:ext cx="71643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81088" y="325438"/>
            <a:ext cx="0" cy="247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71775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633913" y="352425"/>
            <a:ext cx="9525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00788" y="352425"/>
            <a:ext cx="0" cy="219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243888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65"/>
          <p:cNvSpPr txBox="1">
            <a:spLocks noChangeArrowheads="1"/>
          </p:cNvSpPr>
          <p:nvPr/>
        </p:nvSpPr>
        <p:spPr bwMode="auto">
          <a:xfrm>
            <a:off x="3963988" y="17463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  <p:sp>
        <p:nvSpPr>
          <p:cNvPr id="9238" name="TextBox 69"/>
          <p:cNvSpPr txBox="1">
            <a:spLocks noChangeArrowheads="1"/>
          </p:cNvSpPr>
          <p:nvPr/>
        </p:nvSpPr>
        <p:spPr bwMode="auto">
          <a:xfrm>
            <a:off x="468313" y="592138"/>
            <a:ext cx="1350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16150" y="555625"/>
            <a:ext cx="1346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0,85 млн. руб.</a:t>
            </a:r>
          </a:p>
        </p:txBody>
      </p:sp>
      <p:sp>
        <p:nvSpPr>
          <p:cNvPr id="9240" name="TextBox 71"/>
          <p:cNvSpPr txBox="1">
            <a:spLocks noChangeArrowheads="1"/>
          </p:cNvSpPr>
          <p:nvPr/>
        </p:nvSpPr>
        <p:spPr bwMode="auto">
          <a:xfrm>
            <a:off x="5619750" y="5937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млн. руб.</a:t>
            </a:r>
          </a:p>
        </p:txBody>
      </p:sp>
      <p:sp>
        <p:nvSpPr>
          <p:cNvPr id="9241" name="TextBox 72"/>
          <p:cNvSpPr txBox="1">
            <a:spLocks noChangeArrowheads="1"/>
          </p:cNvSpPr>
          <p:nvPr/>
        </p:nvSpPr>
        <p:spPr bwMode="auto">
          <a:xfrm>
            <a:off x="7458075" y="620713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 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579438"/>
            <a:ext cx="3021012" cy="16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413" y="600075"/>
            <a:ext cx="3021012" cy="384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4" name="TextBox 27"/>
          <p:cNvSpPr txBox="1">
            <a:spLocks noChangeArrowheads="1"/>
          </p:cNvSpPr>
          <p:nvPr/>
        </p:nvSpPr>
        <p:spPr bwMode="auto">
          <a:xfrm>
            <a:off x="2555875" y="1500188"/>
            <a:ext cx="273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малых форм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хозяйствования»</a:t>
            </a:r>
          </a:p>
        </p:txBody>
      </p:sp>
      <p:sp>
        <p:nvSpPr>
          <p:cNvPr id="9245" name="TextBox 68"/>
          <p:cNvSpPr txBox="1">
            <a:spLocks noChangeArrowheads="1"/>
          </p:cNvSpPr>
          <p:nvPr/>
        </p:nvSpPr>
        <p:spPr bwMode="auto">
          <a:xfrm>
            <a:off x="2411413" y="593725"/>
            <a:ext cx="3021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4,77 млн. руб.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39975" y="2714625"/>
            <a:ext cx="5018088" cy="930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КФХ, зарегистрированным в качестве ИП, на возмещение части затрат, связанные с реализацией проектной деятельности, направленной на увеличение сельскохозяйственного производства а также связанных с производством, и(или) хранением, и(или) переработкой с/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68538" y="5661025"/>
            <a:ext cx="5089525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развития информационно-консалтинговых услуг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8243888" y="2133600"/>
            <a:ext cx="109855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524750" y="2492375"/>
            <a:ext cx="25400" cy="4225925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358063" y="4572000"/>
            <a:ext cx="1785937" cy="9525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429500" y="5643563"/>
            <a:ext cx="1714500" cy="36512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429500" y="6072188"/>
            <a:ext cx="1714500" cy="39687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8316913" y="2492375"/>
            <a:ext cx="0" cy="4176713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358063" y="2781300"/>
            <a:ext cx="1785937" cy="4763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5" name="TextBox 87"/>
          <p:cNvSpPr txBox="1">
            <a:spLocks noChangeArrowheads="1"/>
          </p:cNvSpPr>
          <p:nvPr/>
        </p:nvSpPr>
        <p:spPr bwMode="auto">
          <a:xfrm>
            <a:off x="8259763" y="3644900"/>
            <a:ext cx="884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sp>
        <p:nvSpPr>
          <p:cNvPr id="9256" name="TextBox 88"/>
          <p:cNvSpPr txBox="1">
            <a:spLocks noChangeArrowheads="1"/>
          </p:cNvSpPr>
          <p:nvPr/>
        </p:nvSpPr>
        <p:spPr bwMode="auto">
          <a:xfrm>
            <a:off x="7596188" y="3644900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sp>
        <p:nvSpPr>
          <p:cNvPr id="9257" name="TextBox 92"/>
          <p:cNvSpPr txBox="1">
            <a:spLocks noChangeArrowheads="1"/>
          </p:cNvSpPr>
          <p:nvPr/>
        </p:nvSpPr>
        <p:spPr bwMode="auto">
          <a:xfrm>
            <a:off x="7596188" y="5734050"/>
            <a:ext cx="679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</a:p>
        </p:txBody>
      </p:sp>
      <p:sp>
        <p:nvSpPr>
          <p:cNvPr id="9258" name="TextBox 93"/>
          <p:cNvSpPr txBox="1">
            <a:spLocks noChangeArrowheads="1"/>
          </p:cNvSpPr>
          <p:nvPr/>
        </p:nvSpPr>
        <p:spPr bwMode="auto">
          <a:xfrm>
            <a:off x="8316913" y="5734050"/>
            <a:ext cx="72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268538" y="4508500"/>
            <a:ext cx="5089525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ярмарочных и других мероприятий, способствующих сбыту с/х продукции и с/х животных</a:t>
            </a: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7380288" y="2133600"/>
            <a:ext cx="1027112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cxnSp>
        <p:nvCxnSpPr>
          <p:cNvPr id="62" name="Прямая соединительная линия 61"/>
          <p:cNvCxnSpPr>
            <a:stCxn id="6" idx="1"/>
          </p:cNvCxnSpPr>
          <p:nvPr/>
        </p:nvCxnSpPr>
        <p:spPr>
          <a:xfrm flipH="1" flipV="1">
            <a:off x="1619250" y="1773238"/>
            <a:ext cx="792163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55" idx="1"/>
          </p:cNvCxnSpPr>
          <p:nvPr/>
        </p:nvCxnSpPr>
        <p:spPr>
          <a:xfrm rot="16200000" flipH="1">
            <a:off x="1276350" y="2116138"/>
            <a:ext cx="1406525" cy="72072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0" idx="1"/>
          </p:cNvCxnSpPr>
          <p:nvPr/>
        </p:nvCxnSpPr>
        <p:spPr>
          <a:xfrm>
            <a:off x="1619250" y="1773238"/>
            <a:ext cx="649288" cy="208756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0" idx="1"/>
          </p:cNvCxnSpPr>
          <p:nvPr/>
        </p:nvCxnSpPr>
        <p:spPr>
          <a:xfrm>
            <a:off x="1619250" y="1773238"/>
            <a:ext cx="649288" cy="248443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5" name="TextBox 53"/>
          <p:cNvSpPr txBox="1">
            <a:spLocks noChangeArrowheads="1"/>
          </p:cNvSpPr>
          <p:nvPr/>
        </p:nvSpPr>
        <p:spPr bwMode="auto">
          <a:xfrm>
            <a:off x="323850" y="3357563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2" name="TextBox 163"/>
          <p:cNvSpPr txBox="1"/>
          <p:nvPr/>
        </p:nvSpPr>
        <p:spPr>
          <a:xfrm>
            <a:off x="2268538" y="3716338"/>
            <a:ext cx="5089525" cy="28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начинающих крестьянско (фермерских) хозяйств</a:t>
            </a:r>
          </a:p>
        </p:txBody>
      </p:sp>
      <p:sp>
        <p:nvSpPr>
          <p:cNvPr id="3" name="TextBox 163"/>
          <p:cNvSpPr txBox="1"/>
          <p:nvPr/>
        </p:nvSpPr>
        <p:spPr>
          <a:xfrm>
            <a:off x="2268538" y="4005263"/>
            <a:ext cx="5089525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развития семейных животноводческих ферм на базе КФХ</a:t>
            </a:r>
          </a:p>
        </p:txBody>
      </p:sp>
      <p:sp>
        <p:nvSpPr>
          <p:cNvPr id="4" name="TextBox 163"/>
          <p:cNvSpPr txBox="1"/>
          <p:nvPr/>
        </p:nvSpPr>
        <p:spPr>
          <a:xfrm>
            <a:off x="2268538" y="5013325"/>
            <a:ext cx="5089525" cy="627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низкоэффективных с/х производителей на возмещение части затрат, связанных с реализацией проектной деятельности по увеличению производства и реализации с/х</a:t>
            </a:r>
            <a:r>
              <a:rPr lang="ru-RU" sz="1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</a:p>
        </p:txBody>
      </p:sp>
      <p:sp>
        <p:nvSpPr>
          <p:cNvPr id="5" name="TextBox 55"/>
          <p:cNvSpPr txBox="1"/>
          <p:nvPr/>
        </p:nvSpPr>
        <p:spPr>
          <a:xfrm>
            <a:off x="2268538" y="6092825"/>
            <a:ext cx="5089525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кредитования малых форм хозяйствования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91"/>
          <p:cNvCxnSpPr/>
          <p:nvPr/>
        </p:nvCxnSpPr>
        <p:spPr>
          <a:xfrm>
            <a:off x="1619250" y="1773238"/>
            <a:ext cx="649288" cy="298767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91"/>
          <p:cNvCxnSpPr/>
          <p:nvPr/>
        </p:nvCxnSpPr>
        <p:spPr>
          <a:xfrm>
            <a:off x="1619250" y="1773238"/>
            <a:ext cx="649288" cy="355441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91"/>
          <p:cNvCxnSpPr/>
          <p:nvPr/>
        </p:nvCxnSpPr>
        <p:spPr>
          <a:xfrm>
            <a:off x="1619250" y="1773238"/>
            <a:ext cx="649288" cy="410368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1"/>
          <p:cNvCxnSpPr/>
          <p:nvPr/>
        </p:nvCxnSpPr>
        <p:spPr>
          <a:xfrm>
            <a:off x="1619250" y="1773238"/>
            <a:ext cx="649288" cy="453548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82"/>
          <p:cNvCxnSpPr/>
          <p:nvPr/>
        </p:nvCxnSpPr>
        <p:spPr>
          <a:xfrm>
            <a:off x="7358063" y="5000625"/>
            <a:ext cx="1785937" cy="3175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82"/>
          <p:cNvCxnSpPr/>
          <p:nvPr/>
        </p:nvCxnSpPr>
        <p:spPr>
          <a:xfrm>
            <a:off x="7358063" y="4000500"/>
            <a:ext cx="1785937" cy="23813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82"/>
          <p:cNvCxnSpPr/>
          <p:nvPr/>
        </p:nvCxnSpPr>
        <p:spPr>
          <a:xfrm>
            <a:off x="7358063" y="3643313"/>
            <a:ext cx="1785937" cy="20637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7" name="TextBox 88"/>
          <p:cNvSpPr txBox="1">
            <a:spLocks noChangeArrowheads="1"/>
          </p:cNvSpPr>
          <p:nvPr/>
        </p:nvSpPr>
        <p:spPr bwMode="auto">
          <a:xfrm>
            <a:off x="7596188" y="3068638"/>
            <a:ext cx="66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</a:p>
        </p:txBody>
      </p:sp>
      <p:sp>
        <p:nvSpPr>
          <p:cNvPr id="9278" name="TextBox 88"/>
          <p:cNvSpPr txBox="1">
            <a:spLocks noChangeArrowheads="1"/>
          </p:cNvSpPr>
          <p:nvPr/>
        </p:nvSpPr>
        <p:spPr bwMode="auto">
          <a:xfrm>
            <a:off x="8388350" y="3068638"/>
            <a:ext cx="66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</a:p>
        </p:txBody>
      </p:sp>
      <p:sp>
        <p:nvSpPr>
          <p:cNvPr id="9279" name="TextBox 88"/>
          <p:cNvSpPr txBox="1">
            <a:spLocks noChangeArrowheads="1"/>
          </p:cNvSpPr>
          <p:nvPr/>
        </p:nvSpPr>
        <p:spPr bwMode="auto">
          <a:xfrm>
            <a:off x="7596188" y="4076700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</a:p>
        </p:txBody>
      </p:sp>
      <p:sp>
        <p:nvSpPr>
          <p:cNvPr id="9280" name="TextBox 88"/>
          <p:cNvSpPr txBox="1">
            <a:spLocks noChangeArrowheads="1"/>
          </p:cNvSpPr>
          <p:nvPr/>
        </p:nvSpPr>
        <p:spPr bwMode="auto">
          <a:xfrm>
            <a:off x="8388350" y="4076700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</a:p>
        </p:txBody>
      </p:sp>
      <p:sp>
        <p:nvSpPr>
          <p:cNvPr id="9281" name="TextBox 88"/>
          <p:cNvSpPr txBox="1">
            <a:spLocks noChangeArrowheads="1"/>
          </p:cNvSpPr>
          <p:nvPr/>
        </p:nvSpPr>
        <p:spPr bwMode="auto">
          <a:xfrm>
            <a:off x="7596188" y="4652963"/>
            <a:ext cx="66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  <p:sp>
        <p:nvSpPr>
          <p:cNvPr id="9282" name="TextBox 88"/>
          <p:cNvSpPr txBox="1">
            <a:spLocks noChangeArrowheads="1"/>
          </p:cNvSpPr>
          <p:nvPr/>
        </p:nvSpPr>
        <p:spPr bwMode="auto">
          <a:xfrm>
            <a:off x="8388350" y="4652963"/>
            <a:ext cx="66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  <p:sp>
        <p:nvSpPr>
          <p:cNvPr id="9283" name="TextBox 92"/>
          <p:cNvSpPr txBox="1">
            <a:spLocks noChangeArrowheads="1"/>
          </p:cNvSpPr>
          <p:nvPr/>
        </p:nvSpPr>
        <p:spPr bwMode="auto">
          <a:xfrm>
            <a:off x="7596188" y="6092825"/>
            <a:ext cx="679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9284" name="TextBox 92"/>
          <p:cNvSpPr txBox="1">
            <a:spLocks noChangeArrowheads="1"/>
          </p:cNvSpPr>
          <p:nvPr/>
        </p:nvSpPr>
        <p:spPr bwMode="auto">
          <a:xfrm>
            <a:off x="8316913" y="6092825"/>
            <a:ext cx="679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cxnSp>
        <p:nvCxnSpPr>
          <p:cNvPr id="16" name="Прямая соединительная линия 85"/>
          <p:cNvCxnSpPr/>
          <p:nvPr/>
        </p:nvCxnSpPr>
        <p:spPr>
          <a:xfrm flipV="1">
            <a:off x="7358063" y="2492375"/>
            <a:ext cx="1785937" cy="7938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6" name="TextBox 88"/>
          <p:cNvSpPr txBox="1">
            <a:spLocks noChangeArrowheads="1"/>
          </p:cNvSpPr>
          <p:nvPr/>
        </p:nvSpPr>
        <p:spPr bwMode="auto">
          <a:xfrm>
            <a:off x="7596188" y="2492375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2,385</a:t>
            </a:r>
          </a:p>
        </p:txBody>
      </p:sp>
      <p:sp>
        <p:nvSpPr>
          <p:cNvPr id="9287" name="TextBox 88"/>
          <p:cNvSpPr txBox="1">
            <a:spLocks noChangeArrowheads="1"/>
          </p:cNvSpPr>
          <p:nvPr/>
        </p:nvSpPr>
        <p:spPr bwMode="auto">
          <a:xfrm>
            <a:off x="8388350" y="2492375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2,385</a:t>
            </a:r>
          </a:p>
        </p:txBody>
      </p:sp>
      <p:sp>
        <p:nvSpPr>
          <p:cNvPr id="17" name="TextBox 55"/>
          <p:cNvSpPr txBox="1"/>
          <p:nvPr/>
        </p:nvSpPr>
        <p:spPr>
          <a:xfrm>
            <a:off x="2268538" y="6426200"/>
            <a:ext cx="5089525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50800" dist="101600" dir="2700000" algn="t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Компенсация расходов по оформлению земельных участков в собственность КФХ</a:t>
            </a: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81"/>
          <p:cNvCxnSpPr/>
          <p:nvPr/>
        </p:nvCxnSpPr>
        <p:spPr>
          <a:xfrm>
            <a:off x="7429500" y="6429375"/>
            <a:ext cx="1714500" cy="23813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0" name="TextBox 92"/>
          <p:cNvSpPr txBox="1">
            <a:spLocks noChangeArrowheads="1"/>
          </p:cNvSpPr>
          <p:nvPr/>
        </p:nvSpPr>
        <p:spPr bwMode="auto">
          <a:xfrm>
            <a:off x="8316913" y="6519863"/>
            <a:ext cx="679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9291" name="TextBox 92"/>
          <p:cNvSpPr txBox="1">
            <a:spLocks noChangeArrowheads="1"/>
          </p:cNvSpPr>
          <p:nvPr/>
        </p:nvSpPr>
        <p:spPr bwMode="auto">
          <a:xfrm>
            <a:off x="7596188" y="6519863"/>
            <a:ext cx="679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pic>
        <p:nvPicPr>
          <p:cNvPr id="9304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3786188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3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67325"/>
            <a:ext cx="21828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164" grpId="0" animBg="1"/>
      <p:bldP spid="2" grpId="0" animBg="1"/>
      <p:bldP spid="3" grpId="0" animBg="1"/>
      <p:bldP spid="4" grpId="0" animBg="1"/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29063" y="579438"/>
            <a:ext cx="1511300" cy="15541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29063" y="538163"/>
            <a:ext cx="1511300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87575" y="538163"/>
            <a:ext cx="1517650" cy="15954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5450" y="573088"/>
            <a:ext cx="1511300" cy="401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4975" y="538163"/>
            <a:ext cx="1512888" cy="1573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92338" y="538163"/>
            <a:ext cx="1512887" cy="43338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0125" y="568325"/>
            <a:ext cx="1581150" cy="15763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50125" y="557213"/>
            <a:ext cx="1581150" cy="384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0" name="TextBox 32"/>
          <p:cNvSpPr txBox="1">
            <a:spLocks noChangeArrowheads="1"/>
          </p:cNvSpPr>
          <p:nvPr/>
        </p:nvSpPr>
        <p:spPr bwMode="auto">
          <a:xfrm>
            <a:off x="2106613" y="1009650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</a:t>
            </a:r>
            <a:r>
              <a:rPr lang="ru-RU" altLang="ru-RU" sz="12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9063" y="958850"/>
            <a:ext cx="15113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форм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хозяйствования»</a:t>
            </a:r>
          </a:p>
        </p:txBody>
      </p:sp>
      <p:sp>
        <p:nvSpPr>
          <p:cNvPr id="10252" name="TextBox 34"/>
          <p:cNvSpPr txBox="1">
            <a:spLocks noChangeArrowheads="1"/>
          </p:cNvSpPr>
          <p:nvPr/>
        </p:nvSpPr>
        <p:spPr bwMode="auto">
          <a:xfrm>
            <a:off x="411163" y="88582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подотрасли растениеводства»</a:t>
            </a:r>
          </a:p>
        </p:txBody>
      </p:sp>
      <p:sp>
        <p:nvSpPr>
          <p:cNvPr id="10253" name="TextBox 35"/>
          <p:cNvSpPr txBox="1">
            <a:spLocks noChangeArrowheads="1"/>
          </p:cNvSpPr>
          <p:nvPr/>
        </p:nvSpPr>
        <p:spPr bwMode="auto">
          <a:xfrm>
            <a:off x="7350125" y="925513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000" b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</a:t>
            </a:r>
            <a:r>
              <a:rPr lang="ru-RU" altLang="ru-RU" sz="10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00138" y="346075"/>
            <a:ext cx="71643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81088" y="325438"/>
            <a:ext cx="0" cy="24765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71775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633913" y="352425"/>
            <a:ext cx="9525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300788" y="352425"/>
            <a:ext cx="0" cy="219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243888" y="352425"/>
            <a:ext cx="0" cy="2047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65"/>
          <p:cNvSpPr txBox="1">
            <a:spLocks noChangeArrowheads="1"/>
          </p:cNvSpPr>
          <p:nvPr/>
        </p:nvSpPr>
        <p:spPr bwMode="auto">
          <a:xfrm>
            <a:off x="3963988" y="17463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  <p:sp>
        <p:nvSpPr>
          <p:cNvPr id="10261" name="TextBox 69"/>
          <p:cNvSpPr txBox="1">
            <a:spLocks noChangeArrowheads="1"/>
          </p:cNvSpPr>
          <p:nvPr/>
        </p:nvSpPr>
        <p:spPr bwMode="auto">
          <a:xfrm>
            <a:off x="2181225" y="592138"/>
            <a:ext cx="166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  млн. руб.</a:t>
            </a:r>
          </a:p>
        </p:txBody>
      </p:sp>
      <p:sp>
        <p:nvSpPr>
          <p:cNvPr id="10262" name="TextBox 70"/>
          <p:cNvSpPr txBox="1">
            <a:spLocks noChangeArrowheads="1"/>
          </p:cNvSpPr>
          <p:nvPr/>
        </p:nvSpPr>
        <p:spPr bwMode="auto">
          <a:xfrm>
            <a:off x="3929063" y="55562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4,77 млн. руб.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58075" y="620713"/>
            <a:ext cx="16573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75,3 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51488" y="685800"/>
            <a:ext cx="2681287" cy="20621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51488" y="620713"/>
            <a:ext cx="2692400" cy="469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6" name="TextBox 27"/>
          <p:cNvSpPr txBox="1">
            <a:spLocks noChangeArrowheads="1"/>
          </p:cNvSpPr>
          <p:nvPr/>
        </p:nvSpPr>
        <p:spPr bwMode="auto">
          <a:xfrm>
            <a:off x="5591175" y="1163638"/>
            <a:ext cx="26146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и технологическая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267" name="TextBox 68"/>
          <p:cNvSpPr txBox="1">
            <a:spLocks noChangeArrowheads="1"/>
          </p:cNvSpPr>
          <p:nvPr/>
        </p:nvSpPr>
        <p:spPr bwMode="auto">
          <a:xfrm>
            <a:off x="5627688" y="67151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2,0 млн.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40200" y="3573463"/>
            <a:ext cx="3252788" cy="9048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Обновление парка сельскохозяйственной техники и оборудования</a:t>
            </a:r>
            <a:endParaRPr 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2051050" y="2852738"/>
            <a:ext cx="10985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763713" y="3213100"/>
            <a:ext cx="1582737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714500" y="3786188"/>
            <a:ext cx="1660525" cy="1270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2284412" y="3500438"/>
            <a:ext cx="1287463" cy="1588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6" idx="2"/>
            <a:endCxn id="56" idx="3"/>
          </p:cNvCxnSpPr>
          <p:nvPr/>
        </p:nvCxnSpPr>
        <p:spPr>
          <a:xfrm flipH="1">
            <a:off x="7092950" y="2781300"/>
            <a:ext cx="719138" cy="846138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434975" y="550863"/>
            <a:ext cx="1512888" cy="403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75" name="TextBox 71"/>
          <p:cNvSpPr txBox="1">
            <a:spLocks noChangeArrowheads="1"/>
          </p:cNvSpPr>
          <p:nvPr/>
        </p:nvSpPr>
        <p:spPr bwMode="auto">
          <a:xfrm>
            <a:off x="487363" y="579438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i="1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sp>
        <p:nvSpPr>
          <p:cNvPr id="10276" name="TextBox 51"/>
          <p:cNvSpPr txBox="1">
            <a:spLocks noChangeArrowheads="1"/>
          </p:cNvSpPr>
          <p:nvPr/>
        </p:nvSpPr>
        <p:spPr bwMode="auto">
          <a:xfrm>
            <a:off x="7380288" y="321310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</a:p>
        </p:txBody>
      </p:sp>
      <p:sp>
        <p:nvSpPr>
          <p:cNvPr id="10277" name="Rectangle 47"/>
          <p:cNvSpPr>
            <a:spLocks noChangeArrowheads="1"/>
          </p:cNvSpPr>
          <p:nvPr/>
        </p:nvSpPr>
        <p:spPr bwMode="auto">
          <a:xfrm>
            <a:off x="3635375" y="4686300"/>
            <a:ext cx="53292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200"/>
              <a:t>Цель мероприятия - повышение эффективности и конкурентоспособности продукции сельскохозяйственных товаропроизводителей за счет технической и технологической модернизации производства и инновационного развития, повышение уровня технической оснащенности сельскохозяйственного производства за счет ускорения темпов обновления парка сельскохозяйственной техники.</a:t>
            </a:r>
          </a:p>
        </p:txBody>
      </p:sp>
      <p:cxnSp>
        <p:nvCxnSpPr>
          <p:cNvPr id="3" name="Прямая соединительная линия 84"/>
          <p:cNvCxnSpPr/>
          <p:nvPr/>
        </p:nvCxnSpPr>
        <p:spPr>
          <a:xfrm rot="5400000">
            <a:off x="1534319" y="3464719"/>
            <a:ext cx="1216025" cy="158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187450" y="2852738"/>
            <a:ext cx="10985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928813" y="3357563"/>
            <a:ext cx="10985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1,0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357313" y="3357563"/>
            <a:ext cx="10985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1,0</a:t>
            </a:r>
          </a:p>
        </p:txBody>
      </p:sp>
      <p:pic>
        <p:nvPicPr>
          <p:cNvPr id="4" name="Picture 5" descr="163140_imag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3149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16959</TotalTime>
  <Words>1822</Words>
  <Application>Microsoft Office PowerPoint</Application>
  <PresentationFormat>Экран (4:3)</PresentationFormat>
  <Paragraphs>246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Times New Roman</vt:lpstr>
      <vt:lpstr>Wingdings</vt:lpstr>
      <vt:lpstr>Palatino Linotype</vt:lpstr>
      <vt:lpstr>Symbol</vt:lpstr>
      <vt:lpstr>Тема Office</vt:lpstr>
      <vt:lpstr>Муниципальная программа  «Развитие сельского хозяйства» в Ординском муниципальном районе на 2014-2020 годы  на  2016-2017годы</vt:lpstr>
      <vt:lpstr>ПЛАН</vt:lpstr>
      <vt:lpstr> Основной отраслью экономики Ординского района является агропромышленный комплекс (около 60% в структуре экономики района). Сельскохозяйственное производство играет большую роль в деятельности района, обладая значительным потенциалом для развития.           На территории Ординского района производство сельскохозяйственной продукции осуществляют 10 сельскохозяйственных организаций, 25 крестьянских (фермерских) хозяйств и более 5700 личных подсобных хозяйства.           Основной продукцией сельскохозяйственной отрасли в Ординском муниципальном районе традиционно являются зерно, молоко, мясо КРС. В субъектах МФХ  основными видами сельскохозяйственной продукции являются  картофель, овощи, молоко, откорм КРС, мясо птицы, мед.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 муниципальной программы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господдержки АПК Пермского края</dc:title>
  <dc:creator>user</dc:creator>
  <cp:lastModifiedBy>Дмитрий Владимирович Цепилов</cp:lastModifiedBy>
  <cp:revision>651</cp:revision>
  <cp:lastPrinted>2013-04-24T02:22:48Z</cp:lastPrinted>
  <dcterms:created xsi:type="dcterms:W3CDTF">2012-07-10T19:04:33Z</dcterms:created>
  <dcterms:modified xsi:type="dcterms:W3CDTF">2015-11-09T09:56:02Z</dcterms:modified>
</cp:coreProperties>
</file>