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6" r:id="rId1"/>
  </p:sldMasterIdLst>
  <p:notesMasterIdLst>
    <p:notesMasterId r:id="rId11"/>
  </p:notesMasterIdLst>
  <p:handoutMasterIdLst>
    <p:handoutMasterId r:id="rId12"/>
  </p:handoutMasterIdLst>
  <p:sldIdLst>
    <p:sldId id="316" r:id="rId2"/>
    <p:sldId id="305" r:id="rId3"/>
    <p:sldId id="268" r:id="rId4"/>
    <p:sldId id="321" r:id="rId5"/>
    <p:sldId id="324" r:id="rId6"/>
    <p:sldId id="325" r:id="rId7"/>
    <p:sldId id="322" r:id="rId8"/>
    <p:sldId id="323" r:id="rId9"/>
    <p:sldId id="326" r:id="rId10"/>
  </p:sldIdLst>
  <p:sldSz cx="10691813" cy="7559675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лисов Артём Викторович" initials="ВАВ" lastIdx="9" clrIdx="0">
    <p:extLst>
      <p:ext uri="{19B8F6BF-5375-455C-9EA6-DF929625EA0E}">
        <p15:presenceInfo xmlns:p15="http://schemas.microsoft.com/office/powerpoint/2012/main" userId="Вилисов Артём Викторович" providerId="None"/>
      </p:ext>
    </p:extLst>
  </p:cmAuthor>
  <p:cmAuthor id="2" name="Mama" initials="M" lastIdx="2" clrIdx="1">
    <p:extLst>
      <p:ext uri="{19B8F6BF-5375-455C-9EA6-DF929625EA0E}">
        <p15:presenceInfo xmlns:p15="http://schemas.microsoft.com/office/powerpoint/2012/main" userId="Ma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0AD"/>
    <a:srgbClr val="F83458"/>
    <a:srgbClr val="DEE2F4"/>
    <a:srgbClr val="CBD4F5"/>
    <a:srgbClr val="FF496C"/>
    <a:srgbClr val="EBEEF9"/>
    <a:srgbClr val="E2E6F6"/>
    <a:srgbClr val="DFE5F9"/>
    <a:srgbClr val="EDF5FE"/>
    <a:srgbClr val="FEE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4" autoAdjust="0"/>
    <p:restoredTop sz="96433" autoAdjust="0"/>
  </p:normalViewPr>
  <p:slideViewPr>
    <p:cSldViewPr snapToGrid="0">
      <p:cViewPr varScale="1">
        <p:scale>
          <a:sx n="97" d="100"/>
          <a:sy n="97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322FD-42AE-4246-AB70-1162A314EA1A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10C44-D1E6-4D64-B6C3-8DE2D9AAD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883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49908-1920-482F-A6D2-BADA50BDBEE5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6703D-D415-4AB4-BF73-AFF4B5C7A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467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6703D-D415-4AB4-BF73-AFF4B5C7A4A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18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6703D-D415-4AB4-BF73-AFF4B5C7A4A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08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6703D-D415-4AB4-BF73-AFF4B5C7A4A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6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6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43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28ED-4480-4FFC-9AAE-33340337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9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68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06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65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41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12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45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18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8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3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27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80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43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02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4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24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17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31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67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95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580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7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83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1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47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099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31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20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95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92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2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92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93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45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107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"/>
            <a:ext cx="10691813" cy="793877"/>
          </a:xfrm>
          <a:prstGeom prst="rect">
            <a:avLst/>
          </a:prstGeom>
          <a:solidFill>
            <a:srgbClr val="1A5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579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5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47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91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11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3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79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07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  <p:sldLayoutId id="2147483862" r:id="rId33"/>
    <p:sldLayoutId id="2147483863" r:id="rId34"/>
    <p:sldLayoutId id="2147483864" r:id="rId35"/>
    <p:sldLayoutId id="2147483865" r:id="rId36"/>
    <p:sldLayoutId id="2147483866" r:id="rId37"/>
    <p:sldLayoutId id="2147483867" r:id="rId38"/>
    <p:sldLayoutId id="2147483868" r:id="rId39"/>
    <p:sldLayoutId id="2147483869" r:id="rId40"/>
    <p:sldLayoutId id="2147483870" r:id="rId41"/>
    <p:sldLayoutId id="2147483871" r:id="rId42"/>
    <p:sldLayoutId id="2147483872" r:id="rId43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178fz.roseltorg.ru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83EF3B8-9D0D-4255-B93C-CCAC172D9B2A}"/>
              </a:ext>
            </a:extLst>
          </p:cNvPr>
          <p:cNvSpPr txBox="1">
            <a:spLocks/>
          </p:cNvSpPr>
          <p:nvPr/>
        </p:nvSpPr>
        <p:spPr>
          <a:xfrm>
            <a:off x="719189" y="500063"/>
            <a:ext cx="9553524" cy="140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latin typeface="+mn-lt"/>
                <a:cs typeface="Arial" panose="020B0604020202020204" pitchFamily="34" charset="0"/>
              </a:rPr>
              <a:t>ПРЕИМУЩЕСТВА РАБОТЫ С ОРГАНАМИ ГОСУДАРСТВЕННОЙ ВЛАСТИ (ОРГАНАМИ МЕСТНОГО САМОУПРАВЛЕНИЯ)</a:t>
            </a:r>
            <a:endParaRPr lang="ru-RU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83EF3B8-9D0D-4255-B93C-CCAC172D9B2A}"/>
              </a:ext>
            </a:extLst>
          </p:cNvPr>
          <p:cNvSpPr txBox="1">
            <a:spLocks/>
          </p:cNvSpPr>
          <p:nvPr/>
        </p:nvSpPr>
        <p:spPr>
          <a:xfrm>
            <a:off x="1171575" y="1771651"/>
            <a:ext cx="8743950" cy="5400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450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ru-RU" sz="6000" b="1" dirty="0">
              <a:solidFill>
                <a:srgbClr val="0225A3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557338" y="2228849"/>
            <a:ext cx="2543175" cy="1514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Аренда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на длительный срок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(от 5 лет)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898" y="2111864"/>
            <a:ext cx="2576511" cy="1588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8" y="4975738"/>
            <a:ext cx="2543175" cy="1498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039" y="4969386"/>
            <a:ext cx="2575370" cy="15048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58039" y="2400300"/>
            <a:ext cx="2300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Без посредников напрямую </a:t>
            </a:r>
            <a:br>
              <a:rPr lang="ru-RU" dirty="0" smtClean="0"/>
            </a:br>
            <a:r>
              <a:rPr lang="ru-RU" dirty="0" smtClean="0"/>
              <a:t>у собственника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71638" y="5229225"/>
            <a:ext cx="2428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Торги только среди субъектов МСП 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 err="1" smtClean="0"/>
              <a:t>самозанятых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290246" y="4996876"/>
            <a:ext cx="21859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Возможность выкупа имущества </a:t>
            </a:r>
            <a:br>
              <a:rPr lang="ru-RU" dirty="0" smtClean="0"/>
            </a:br>
            <a:r>
              <a:rPr lang="ru-RU" dirty="0" smtClean="0"/>
              <a:t>в случаях, установленных законом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66617" y="3439539"/>
            <a:ext cx="2924178" cy="1643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свободных объекта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для МСП и самозанятых граждан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6" name="Скругленная соединительная линия 25"/>
          <p:cNvCxnSpPr/>
          <p:nvPr/>
        </p:nvCxnSpPr>
        <p:spPr>
          <a:xfrm>
            <a:off x="4166617" y="2400300"/>
            <a:ext cx="2924178" cy="12700"/>
          </a:xfrm>
          <a:prstGeom prst="curvedConnector3">
            <a:avLst>
              <a:gd name="adj1" fmla="val 509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9330978" y="3875308"/>
            <a:ext cx="0" cy="92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328543" y="6152555"/>
            <a:ext cx="26003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2057400" y="3907631"/>
            <a:ext cx="0" cy="92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6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663" y="914401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ПОРЯДОК ОКАЗАНИЯ ИМУЩЕСТВЕННОЙ ПОДДЕРЖКИ</a:t>
            </a:r>
            <a:endParaRPr lang="ru-RU" sz="2400" b="1" dirty="0"/>
          </a:p>
        </p:txBody>
      </p:sp>
      <p:sp>
        <p:nvSpPr>
          <p:cNvPr id="18" name="Овал 17"/>
          <p:cNvSpPr/>
          <p:nvPr/>
        </p:nvSpPr>
        <p:spPr>
          <a:xfrm>
            <a:off x="1435608" y="1618488"/>
            <a:ext cx="3035808" cy="1353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Требования к предпринимателям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35608" y="3383280"/>
            <a:ext cx="3035808" cy="1380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Сроки предоставления имущества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10912" y="1819656"/>
            <a:ext cx="5352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Отнесение к субъектам МСП (Единый реестр субъектов МСП) или регистрация в качестве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гражданина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58551" y="3872592"/>
            <a:ext cx="520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 до 2 месяцев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Шестиугольник 1"/>
          <p:cNvSpPr/>
          <p:nvPr/>
        </p:nvSpPr>
        <p:spPr>
          <a:xfrm>
            <a:off x="1435608" y="5175503"/>
            <a:ext cx="2889504" cy="1792225"/>
          </a:xfrm>
          <a:prstGeom prst="hexagon">
            <a:avLst>
              <a:gd name="adj" fmla="val 23052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Дополнительные возможности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8551" y="5550408"/>
            <a:ext cx="5130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Наряду с имущественной поддержкой могут быть представлены меры финансовой, консультационной и иной запрашиваемой поддержки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8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262" y="411480"/>
            <a:ext cx="978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ПРЕДЛОЖЕНИЯ ДЛЯ СУБЪЕКТОВ МСП И САМОЗАНЯТЫХ ГРАЖДАН </a:t>
            </a:r>
            <a:endParaRPr lang="ru-RU" sz="2400" b="1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66" y="4534763"/>
            <a:ext cx="1816894" cy="21340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6" y="2534476"/>
            <a:ext cx="1531858" cy="156259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58038" y="2773132"/>
            <a:ext cx="2909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Пермский край, </a:t>
            </a:r>
            <a:r>
              <a:rPr lang="ru-RU" dirty="0" smtClean="0"/>
              <a:t>Ординский район, с. Красный </a:t>
            </a:r>
            <a:r>
              <a:rPr lang="ru-RU" dirty="0" err="1" smtClean="0"/>
              <a:t>Ясыл</a:t>
            </a:r>
            <a:r>
              <a:rPr lang="ru-RU" dirty="0" smtClean="0"/>
              <a:t>, ул</a:t>
            </a:r>
            <a:r>
              <a:rPr lang="ru-RU" dirty="0" smtClean="0"/>
              <a:t>. </a:t>
            </a:r>
            <a:r>
              <a:rPr lang="ru-RU" dirty="0" smtClean="0"/>
              <a:t>Советская, д.52</a:t>
            </a:r>
          </a:p>
          <a:p>
            <a:r>
              <a:rPr lang="ru-RU" dirty="0"/>
              <a:t>Кадастровый номер:  59:28:0190101:960</a:t>
            </a:r>
          </a:p>
          <a:p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2144238" y="4736592"/>
            <a:ext cx="4305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Площадь: </a:t>
            </a:r>
            <a:r>
              <a:rPr lang="ru-RU" dirty="0" smtClean="0"/>
              <a:t>82,4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Этаж: </a:t>
            </a:r>
            <a:r>
              <a:rPr lang="ru-RU" dirty="0" smtClean="0"/>
              <a:t>первый</a:t>
            </a:r>
            <a:endParaRPr lang="ru-RU" dirty="0" smtClean="0"/>
          </a:p>
          <a:p>
            <a:r>
              <a:rPr lang="ru-RU" dirty="0" smtClean="0"/>
              <a:t>Назначение</a:t>
            </a:r>
            <a:r>
              <a:rPr lang="ru-RU" dirty="0" smtClean="0"/>
              <a:t>: </a:t>
            </a:r>
            <a:r>
              <a:rPr lang="ru-RU" dirty="0" smtClean="0"/>
              <a:t>свободное</a:t>
            </a:r>
          </a:p>
          <a:p>
            <a:r>
              <a:rPr lang="ru-RU" dirty="0" smtClean="0"/>
              <a:t>Здание: нежилое, одноэтажное</a:t>
            </a:r>
          </a:p>
          <a:p>
            <a:r>
              <a:rPr lang="ru-RU" dirty="0" smtClean="0"/>
              <a:t>Год </a:t>
            </a:r>
            <a:r>
              <a:rPr lang="ru-RU" dirty="0" smtClean="0"/>
              <a:t>постройки: </a:t>
            </a:r>
            <a:r>
              <a:rPr lang="ru-RU" dirty="0" smtClean="0"/>
              <a:t>1981г.</a:t>
            </a:r>
          </a:p>
          <a:p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2686050" y="1451610"/>
            <a:ext cx="1565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Аренда нежилого помещения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35" y="1"/>
            <a:ext cx="5225078" cy="3637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735" y="3637935"/>
            <a:ext cx="5225078" cy="39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3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45040" y="276883"/>
            <a:ext cx="9715499" cy="560070"/>
          </a:xfrm>
        </p:spPr>
        <p:txBody>
          <a:bodyPr>
            <a:normAutofit fontScale="92500"/>
          </a:bodyPr>
          <a:lstStyle/>
          <a:p>
            <a:r>
              <a:rPr lang="ru-RU" sz="2800" b="1" dirty="0"/>
              <a:t>ПРЕДЛОЖЕНИЯ ДЛЯ СУБЪЕКТОВ МСП И САМОЗАНЯТЫХ ГРАЖДАН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53" y="2629215"/>
            <a:ext cx="1530229" cy="1566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53" y="4712314"/>
            <a:ext cx="1816765" cy="2133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2648" y="1290345"/>
            <a:ext cx="235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Аренда земельного участка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41344" y="2843460"/>
            <a:ext cx="36071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Пермский, р-н Ординский, д. Березовая Гора, ул. Трактовая, в 70м ЮЗ дома №</a:t>
            </a:r>
            <a:r>
              <a:rPr lang="ru-RU" dirty="0" smtClean="0"/>
              <a:t>26</a:t>
            </a:r>
          </a:p>
          <a:p>
            <a:r>
              <a:rPr lang="ru-RU" dirty="0"/>
              <a:t>Кадастровый номер: </a:t>
            </a:r>
            <a:r>
              <a:rPr lang="ru-RU" dirty="0" smtClean="0"/>
              <a:t>59:28:0820101:140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41344" y="4930618"/>
            <a:ext cx="4139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Площадь: </a:t>
            </a:r>
            <a:r>
              <a:rPr lang="ru-RU" dirty="0" smtClean="0"/>
              <a:t>6020,0 </a:t>
            </a:r>
            <a:r>
              <a:rPr lang="ru-RU" dirty="0" err="1" smtClean="0"/>
              <a:t>кв.м</a:t>
            </a:r>
            <a:r>
              <a:rPr lang="ru-RU" dirty="0"/>
              <a:t>.</a:t>
            </a:r>
          </a:p>
          <a:p>
            <a:r>
              <a:rPr lang="ru-RU" dirty="0" smtClean="0"/>
              <a:t>Назначение</a:t>
            </a:r>
            <a:r>
              <a:rPr lang="ru-RU" dirty="0"/>
              <a:t>: </a:t>
            </a:r>
            <a:r>
              <a:rPr lang="ru-RU" dirty="0"/>
              <a:t>для размещения объектов общественного </a:t>
            </a:r>
            <a:r>
              <a:rPr lang="ru-RU" dirty="0" smtClean="0"/>
              <a:t>питания</a:t>
            </a:r>
          </a:p>
          <a:p>
            <a:r>
              <a:rPr lang="ru-RU" dirty="0"/>
              <a:t>Кадастровая </a:t>
            </a:r>
            <a:r>
              <a:rPr lang="ru-RU" dirty="0" smtClean="0"/>
              <a:t>стоимость: 3679484,20 руб.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35" y="1111045"/>
            <a:ext cx="3951584" cy="373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45040" y="276883"/>
            <a:ext cx="9715499" cy="560070"/>
          </a:xfrm>
        </p:spPr>
        <p:txBody>
          <a:bodyPr>
            <a:normAutofit fontScale="92500"/>
          </a:bodyPr>
          <a:lstStyle/>
          <a:p>
            <a:r>
              <a:rPr lang="ru-RU" sz="2800" b="1" dirty="0"/>
              <a:t>ПРЕДЛОЖЕНИЯ ДЛЯ СУБЪЕКТОВ МСП И САМОЗАНЯТЫХ ГРАЖДАН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53" y="2629215"/>
            <a:ext cx="1530229" cy="1566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53" y="4712314"/>
            <a:ext cx="1816765" cy="2133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2648" y="1290345"/>
            <a:ext cx="235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Аренда земельного участка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41344" y="2843460"/>
            <a:ext cx="36071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Пермский край, Ординский район, с. Орда, в 90 метрах западнее дома № 1а, </a:t>
            </a:r>
            <a:r>
              <a:rPr lang="ru-RU" dirty="0" err="1" smtClean="0"/>
              <a:t>ул.Заречная</a:t>
            </a:r>
            <a:endParaRPr lang="ru-RU" dirty="0" smtClean="0"/>
          </a:p>
          <a:p>
            <a:r>
              <a:rPr lang="ru-RU" dirty="0" smtClean="0"/>
              <a:t>Кадастровый </a:t>
            </a:r>
            <a:r>
              <a:rPr lang="ru-RU" dirty="0"/>
              <a:t>номер: 59:28:0360303:283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41344" y="4930618"/>
            <a:ext cx="3982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Площадь: </a:t>
            </a:r>
            <a:r>
              <a:rPr lang="ru-RU" dirty="0" smtClean="0"/>
              <a:t>344,0 </a:t>
            </a:r>
            <a:r>
              <a:rPr lang="ru-RU" dirty="0" err="1" smtClean="0"/>
              <a:t>кв.м</a:t>
            </a:r>
            <a:r>
              <a:rPr lang="ru-RU" dirty="0"/>
              <a:t>.</a:t>
            </a:r>
          </a:p>
          <a:p>
            <a:r>
              <a:rPr lang="ru-RU" dirty="0" smtClean="0"/>
              <a:t>Назначение</a:t>
            </a:r>
            <a:r>
              <a:rPr lang="ru-RU" dirty="0"/>
              <a:t>: </a:t>
            </a:r>
            <a:r>
              <a:rPr lang="ru-RU" dirty="0"/>
              <a:t>для </a:t>
            </a:r>
            <a:r>
              <a:rPr lang="ru-RU" dirty="0" smtClean="0"/>
              <a:t>хранения автотранспорта</a:t>
            </a:r>
          </a:p>
          <a:p>
            <a:r>
              <a:rPr lang="ru-RU" dirty="0"/>
              <a:t>Кадастровая </a:t>
            </a:r>
            <a:r>
              <a:rPr lang="ru-RU" dirty="0" smtClean="0"/>
              <a:t>стоимость: </a:t>
            </a:r>
            <a:r>
              <a:rPr lang="ru-RU" dirty="0"/>
              <a:t>85 590,64 руб.</a:t>
            </a: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61" y="704296"/>
            <a:ext cx="4409241" cy="3061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61" y="3765755"/>
            <a:ext cx="4409240" cy="36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45040" y="276883"/>
            <a:ext cx="9715499" cy="560070"/>
          </a:xfrm>
        </p:spPr>
        <p:txBody>
          <a:bodyPr>
            <a:normAutofit fontScale="92500"/>
          </a:bodyPr>
          <a:lstStyle/>
          <a:p>
            <a:r>
              <a:rPr lang="ru-RU" sz="2800" b="1" dirty="0"/>
              <a:t>ПРЕДЛОЖЕНИЯ ДЛЯ СУБЪЕКТОВ МСП И САМОЗАНЯТЫХ ГРАЖДАН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53" y="2629215"/>
            <a:ext cx="1530229" cy="1566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53" y="4712314"/>
            <a:ext cx="1816765" cy="2133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2648" y="1290345"/>
            <a:ext cx="235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Аренда земельного участка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41344" y="2843460"/>
            <a:ext cx="36071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Пермский край, Ординский район, </a:t>
            </a:r>
            <a:r>
              <a:rPr lang="ru-RU" dirty="0" err="1"/>
              <a:t>с.Орда</a:t>
            </a:r>
            <a:r>
              <a:rPr lang="ru-RU" dirty="0"/>
              <a:t>, </a:t>
            </a:r>
            <a:r>
              <a:rPr lang="ru-RU" dirty="0" err="1"/>
              <a:t>ул.Заречная</a:t>
            </a:r>
            <a:r>
              <a:rPr lang="ru-RU" dirty="0"/>
              <a:t>, в 19 метрах юго-западнее бокса № </a:t>
            </a:r>
            <a:r>
              <a:rPr lang="ru-RU" dirty="0" smtClean="0"/>
              <a:t>1 Кадастровый </a:t>
            </a:r>
            <a:r>
              <a:rPr lang="ru-RU" dirty="0"/>
              <a:t>номер: </a:t>
            </a:r>
            <a:r>
              <a:rPr lang="ru-RU" dirty="0" smtClean="0"/>
              <a:t>59:28:0360303:280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41344" y="4930618"/>
            <a:ext cx="3982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Площадь: </a:t>
            </a:r>
            <a:r>
              <a:rPr lang="ru-RU" dirty="0" smtClean="0"/>
              <a:t>214,0 </a:t>
            </a:r>
            <a:r>
              <a:rPr lang="ru-RU" dirty="0" err="1" smtClean="0"/>
              <a:t>кв.м</a:t>
            </a:r>
            <a:r>
              <a:rPr lang="ru-RU" dirty="0"/>
              <a:t>.</a:t>
            </a:r>
          </a:p>
          <a:p>
            <a:r>
              <a:rPr lang="ru-RU" dirty="0" smtClean="0"/>
              <a:t>Назначение</a:t>
            </a:r>
            <a:r>
              <a:rPr lang="ru-RU" dirty="0"/>
              <a:t>: </a:t>
            </a:r>
            <a:r>
              <a:rPr lang="ru-RU" dirty="0"/>
              <a:t>для </a:t>
            </a:r>
            <a:r>
              <a:rPr lang="ru-RU" dirty="0" smtClean="0"/>
              <a:t>хранения автотранспорта</a:t>
            </a:r>
          </a:p>
          <a:p>
            <a:r>
              <a:rPr lang="ru-RU" dirty="0"/>
              <a:t>Кадастровая </a:t>
            </a:r>
            <a:r>
              <a:rPr lang="ru-RU" dirty="0" smtClean="0"/>
              <a:t>стоимость</a:t>
            </a:r>
            <a:r>
              <a:rPr lang="ru-RU" dirty="0"/>
              <a:t>: 53 067,72 руб.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71" y="695739"/>
            <a:ext cx="4444642" cy="33354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5" y="4031226"/>
            <a:ext cx="4576148" cy="352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8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51510" y="422911"/>
            <a:ext cx="9692640" cy="457200"/>
          </a:xfrm>
        </p:spPr>
        <p:txBody>
          <a:bodyPr/>
          <a:lstStyle/>
          <a:p>
            <a:r>
              <a:rPr lang="ru-RU" b="1" dirty="0" smtClean="0"/>
              <a:t>Контактные данные ответственных лиц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63290" y="1394460"/>
            <a:ext cx="6880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Феденёва Анна Андреевна, главный специалист управления имущественных и земельных отношений администрации Ординского муниципального округа Пермского края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63290" y="2926080"/>
            <a:ext cx="688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</a:t>
            </a:r>
            <a:r>
              <a:rPr lang="ru-RU" dirty="0" smtClean="0"/>
              <a:t>834258)2-03-21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06190" y="4526280"/>
            <a:ext cx="644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63290" y="4183381"/>
            <a:ext cx="688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rda-izo@mail.ru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67" y="1252537"/>
            <a:ext cx="1065253" cy="10652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67" y="2511386"/>
            <a:ext cx="1137405" cy="11425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355" y="3653922"/>
            <a:ext cx="1375628" cy="13756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472" y="5160067"/>
            <a:ext cx="1319511" cy="131951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463290" y="5518189"/>
            <a:ext cx="6880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</a:t>
            </a:r>
            <a:r>
              <a:rPr lang="en-US" dirty="0" smtClean="0"/>
              <a:t>://orda.permarea.ru</a:t>
            </a:r>
            <a:r>
              <a:rPr lang="en-US" dirty="0" smtClean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2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35062" y="756445"/>
            <a:ext cx="9221689" cy="14611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Информационные ресурсы для размещения информации о проведении торгов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sz="half" idx="1"/>
          </p:nvPr>
        </p:nvSpPr>
        <p:spPr>
          <a:xfrm>
            <a:off x="735062" y="2733369"/>
            <a:ext cx="9569144" cy="377558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</a:rPr>
              <a:t>https://orda.permarea.ru</a:t>
            </a:r>
            <a:endParaRPr lang="ru-RU" sz="4400" dirty="0">
              <a:solidFill>
                <a:srgbClr val="0070C0"/>
              </a:solidFill>
            </a:endParaRPr>
          </a:p>
          <a:p>
            <a:pPr algn="ctr"/>
            <a:r>
              <a:rPr lang="en-US" sz="4400" dirty="0" smtClean="0">
                <a:solidFill>
                  <a:srgbClr val="0070C0"/>
                </a:solidFill>
                <a:hlinkClick r:id="rId2"/>
              </a:rPr>
              <a:t>https://178fz.roseltorg.ru</a:t>
            </a:r>
            <a:endParaRPr lang="ru-RU" sz="4400" dirty="0" smtClean="0">
              <a:solidFill>
                <a:srgbClr val="0070C0"/>
              </a:solidFill>
            </a:endParaRPr>
          </a:p>
          <a:p>
            <a:pPr algn="ctr"/>
            <a:r>
              <a:rPr lang="en-US" sz="4400" dirty="0" smtClean="0">
                <a:solidFill>
                  <a:srgbClr val="0070C0"/>
                </a:solidFill>
                <a:hlinkClick r:id="rId2"/>
              </a:rPr>
              <a:t>https:// </a:t>
            </a:r>
            <a:r>
              <a:rPr lang="en-US" sz="4400" dirty="0" smtClean="0">
                <a:solidFill>
                  <a:srgbClr val="0070C0"/>
                </a:solidFill>
              </a:rPr>
              <a:t>torgi.gov.ru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участия в электронных торгах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320412"/>
            <a:ext cx="9598641" cy="448854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4000" dirty="0" smtClean="0">
                <a:solidFill>
                  <a:srgbClr val="0070C0"/>
                </a:solidFill>
              </a:rPr>
              <a:t>Получение электронной подписи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 smtClean="0">
                <a:solidFill>
                  <a:srgbClr val="0070C0"/>
                </a:solidFill>
              </a:rPr>
              <a:t>Аккредитация на электронной площадке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 smtClean="0">
                <a:solidFill>
                  <a:srgbClr val="0070C0"/>
                </a:solidFill>
              </a:rPr>
              <a:t>Перечисление задатка на счет электронной торговой площадки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 smtClean="0">
                <a:solidFill>
                  <a:srgbClr val="0070C0"/>
                </a:solidFill>
              </a:rPr>
              <a:t>Подача заявки на участие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 smtClean="0">
                <a:solidFill>
                  <a:srgbClr val="0070C0"/>
                </a:solidFill>
              </a:rPr>
              <a:t>Подача ценовых предложение (аукцион)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72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3469</TotalTime>
  <Words>348</Words>
  <Application>Microsoft Office PowerPoint</Application>
  <PresentationFormat>Произвольный</PresentationFormat>
  <Paragraphs>61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Информационные ресурсы для размещения информации о проведении торгов </vt:lpstr>
      <vt:lpstr>Алгоритм участия в электронных торгах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Абрамова Евгения Вадимовна</dc:creator>
  <cp:lastModifiedBy>Нуриахметова Татьяна Анатольевна</cp:lastModifiedBy>
  <cp:revision>329</cp:revision>
  <cp:lastPrinted>2021-02-03T17:44:03Z</cp:lastPrinted>
  <dcterms:created xsi:type="dcterms:W3CDTF">2021-02-03T17:39:42Z</dcterms:created>
  <dcterms:modified xsi:type="dcterms:W3CDTF">2021-06-21T09:23:42Z</dcterms:modified>
</cp:coreProperties>
</file>