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79" r:id="rId3"/>
    <p:sldId id="283" r:id="rId4"/>
    <p:sldId id="285" r:id="rId5"/>
    <p:sldId id="280" r:id="rId6"/>
    <p:sldId id="270" r:id="rId7"/>
    <p:sldId id="287" r:id="rId8"/>
    <p:sldId id="286" r:id="rId9"/>
    <p:sldId id="281" r:id="rId10"/>
    <p:sldId id="282" r:id="rId11"/>
    <p:sldId id="288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7849" autoAdjust="0"/>
  </p:normalViewPr>
  <p:slideViewPr>
    <p:cSldViewPr>
      <p:cViewPr>
        <p:scale>
          <a:sx n="100" d="100"/>
          <a:sy n="100" d="100"/>
        </p:scale>
        <p:origin x="-27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vtokareva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nstarodvorskaia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62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Лист1!$A$1:$A$6</c:f>
              <c:strCache>
                <c:ptCount val="6"/>
                <c:pt idx="0">
                  <c:v>Семьи группы "норма" 62,2 %</c:v>
                </c:pt>
                <c:pt idx="1">
                  <c:v>Малоимущие 24,6 %</c:v>
                </c:pt>
                <c:pt idx="2">
                  <c:v>Многодетные 8 %</c:v>
                </c:pt>
                <c:pt idx="3">
                  <c:v>Находящиеся в социально опасном положении 1 %</c:v>
                </c:pt>
                <c:pt idx="4">
                  <c:v>Замещающих семей 2%</c:v>
                </c:pt>
                <c:pt idx="5">
                  <c:v>С детьми-инвалидами 2,2%</c:v>
                </c:pt>
              </c:strCache>
            </c:str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221560</c:v>
                </c:pt>
                <c:pt idx="1">
                  <c:v>88150</c:v>
                </c:pt>
                <c:pt idx="2">
                  <c:v>28680</c:v>
                </c:pt>
                <c:pt idx="3">
                  <c:v>3370</c:v>
                </c:pt>
                <c:pt idx="4">
                  <c:v>7260</c:v>
                </c:pt>
                <c:pt idx="5">
                  <c:v>7890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="1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889299998412876E-2"/>
          <c:y val="0.19007586321826311"/>
          <c:w val="0.41875530695002144"/>
          <c:h val="0.6389723459845457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+mn-lt"/>
                      </a:rPr>
                      <a:t>2128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Лист1!$A$8:$A$12</c:f>
              <c:strCache>
                <c:ptCount val="5"/>
                <c:pt idx="0">
                  <c:v>Многодетные</c:v>
                </c:pt>
                <c:pt idx="1">
                  <c:v>Семьи находящиеся в социально опасном положении</c:v>
                </c:pt>
                <c:pt idx="2">
                  <c:v>Семьи группы риска социально опасного положения</c:v>
                </c:pt>
                <c:pt idx="3">
                  <c:v>Замещающие семьи</c:v>
                </c:pt>
                <c:pt idx="4">
                  <c:v>Семьи с детьми инвалидами</c:v>
                </c:pt>
              </c:strCache>
            </c:strRef>
          </c:cat>
          <c:val>
            <c:numRef>
              <c:f>Лист1!$B$8:$B$12</c:f>
              <c:numCache>
                <c:formatCode>General</c:formatCode>
                <c:ptCount val="5"/>
                <c:pt idx="0">
                  <c:v>5153</c:v>
                </c:pt>
                <c:pt idx="1">
                  <c:v>3390</c:v>
                </c:pt>
                <c:pt idx="2">
                  <c:v>2980</c:v>
                </c:pt>
                <c:pt idx="3">
                  <c:v>7260</c:v>
                </c:pt>
                <c:pt idx="4">
                  <c:v>2128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949910327423937"/>
          <c:y val="0.16987504261978553"/>
          <c:w val="0.39214417644071292"/>
          <c:h val="0.71671141017498885"/>
        </c:manualLayout>
      </c:layout>
      <c:overlay val="0"/>
      <c:txPr>
        <a:bodyPr/>
        <a:lstStyle/>
        <a:p>
          <a:pPr>
            <a:defRPr sz="1400" b="1"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10" Type="http://schemas.openxmlformats.org/officeDocument/2006/relationships/image" Target="../media/image10.jpeg"/><Relationship Id="rId4" Type="http://schemas.openxmlformats.org/officeDocument/2006/relationships/image" Target="../media/image9.gif"/><Relationship Id="rId9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E6974-F017-447C-9E2B-9D181FF401A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F4405-3E30-4756-BD8F-0386849729BC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МСР ПК  </a:t>
          </a:r>
        </a:p>
      </dgm:t>
    </dgm:pt>
    <dgm:pt modelId="{72897FA8-D7AD-4543-8FDA-4CC5C5E2C337}" type="parTrans" cxnId="{FFB5B6ED-67A5-460F-9982-B0EDA745C5A8}">
      <dgm:prSet/>
      <dgm:spPr/>
      <dgm:t>
        <a:bodyPr/>
        <a:lstStyle/>
        <a:p>
          <a:endParaRPr lang="ru-RU"/>
        </a:p>
      </dgm:t>
    </dgm:pt>
    <dgm:pt modelId="{F9D9EFA7-740C-4AB5-AAF3-EAA13CCB3A0A}" type="sibTrans" cxnId="{FFB5B6ED-67A5-460F-9982-B0EDA745C5A8}">
      <dgm:prSet/>
      <dgm:spPr/>
      <dgm:t>
        <a:bodyPr/>
        <a:lstStyle/>
        <a:p>
          <a:endParaRPr lang="ru-RU"/>
        </a:p>
      </dgm:t>
    </dgm:pt>
    <dgm:pt modelId="{CF5E093E-89F6-4D3E-8FCC-AAD27E8E673F}">
      <dgm:prSet phldrT="[Текст]" custT="1"/>
      <dgm:spPr>
        <a:blipFill rotWithShape="0">
          <a:blip xmlns:r="http://schemas.openxmlformats.org/officeDocument/2006/relationships" r:embed="rId2">
            <a:lum bright="20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Органы и организации  культуры и спорта</a:t>
          </a:r>
          <a:endParaRPr lang="ru-RU" sz="1400" b="1" dirty="0">
            <a:solidFill>
              <a:srgbClr val="002060"/>
            </a:solidFill>
          </a:endParaRPr>
        </a:p>
      </dgm:t>
    </dgm:pt>
    <dgm:pt modelId="{32DD3A78-9435-49B0-AE45-878B28EFAA49}" type="parTrans" cxnId="{4925300D-1629-48D3-9F3C-A6F2F4087951}">
      <dgm:prSet/>
      <dgm:spPr/>
      <dgm:t>
        <a:bodyPr/>
        <a:lstStyle/>
        <a:p>
          <a:endParaRPr lang="ru-RU"/>
        </a:p>
      </dgm:t>
    </dgm:pt>
    <dgm:pt modelId="{6E5316C5-3729-4CA6-9B24-9EFD6397F97F}" type="sibTrans" cxnId="{4925300D-1629-48D3-9F3C-A6F2F4087951}">
      <dgm:prSet/>
      <dgm:spPr/>
      <dgm:t>
        <a:bodyPr/>
        <a:lstStyle/>
        <a:p>
          <a:endParaRPr lang="ru-RU"/>
        </a:p>
      </dgm:t>
    </dgm:pt>
    <dgm:pt modelId="{978CE59F-0E58-41B3-B067-6BFDB00A27C4}">
      <dgm:prSet phldrT="[Текст]" custT="1"/>
      <dgm:spPr>
        <a:blipFill rotWithShape="0">
          <a:blip xmlns:r="http://schemas.openxmlformats.org/officeDocument/2006/relationships" r:embed="rId3">
            <a:lum bright="51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Органы и организации здравоохранения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9DDFB4E8-B380-45E3-B7BF-8B45348EBFC2}" type="parTrans" cxnId="{D1B55323-63B0-45AD-BE20-26F233085F46}">
      <dgm:prSet/>
      <dgm:spPr/>
      <dgm:t>
        <a:bodyPr/>
        <a:lstStyle/>
        <a:p>
          <a:endParaRPr lang="ru-RU"/>
        </a:p>
      </dgm:t>
    </dgm:pt>
    <dgm:pt modelId="{A9937F63-507A-4ED1-A0A5-500CA6B35CBE}" type="sibTrans" cxnId="{D1B55323-63B0-45AD-BE20-26F233085F46}">
      <dgm:prSet/>
      <dgm:spPr/>
      <dgm:t>
        <a:bodyPr/>
        <a:lstStyle/>
        <a:p>
          <a:endParaRPr lang="ru-RU"/>
        </a:p>
      </dgm:t>
    </dgm:pt>
    <dgm:pt modelId="{8E2FE40F-1030-4D66-8AC6-BDFFE8A07419}">
      <dgm:prSet phldrT="[Текст]" custT="1"/>
      <dgm:spPr>
        <a:blipFill dpi="0" rotWithShape="0">
          <a:blip xmlns:r="http://schemas.openxmlformats.org/officeDocument/2006/relationships" r:embed="rId4">
            <a:alphaModFix amt="44000"/>
          </a:blip>
          <a:srcRect/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Службы занятости населения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4D64EF7E-22FF-4ACA-9B64-1D31B7C190CB}" type="parTrans" cxnId="{BD0677E4-2A00-497B-9A08-7EBA0D2D45A3}">
      <dgm:prSet/>
      <dgm:spPr/>
      <dgm:t>
        <a:bodyPr/>
        <a:lstStyle/>
        <a:p>
          <a:endParaRPr lang="ru-RU"/>
        </a:p>
      </dgm:t>
    </dgm:pt>
    <dgm:pt modelId="{02DF096A-F613-435A-9C2D-1242253E8606}" type="sibTrans" cxnId="{BD0677E4-2A00-497B-9A08-7EBA0D2D45A3}">
      <dgm:prSet/>
      <dgm:spPr/>
      <dgm:t>
        <a:bodyPr/>
        <a:lstStyle/>
        <a:p>
          <a:endParaRPr lang="ru-RU"/>
        </a:p>
      </dgm:t>
    </dgm:pt>
    <dgm:pt modelId="{8BCAB64E-544E-48FC-A694-78CA113AC844}">
      <dgm:prSet phldrT="[Текст]" custT="1"/>
      <dgm:spPr>
        <a:blipFill rotWithShape="0">
          <a:blip xmlns:r="http://schemas.openxmlformats.org/officeDocument/2006/relationships" r:embed="rId5">
            <a:lum bright="46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pPr marL="0" algn="ctr" defTabSz="914400" rtl="0" eaLnBrk="1" latinLnBrk="0" hangingPunct="1"/>
          <a:r>
            <a:rPr lang="ru-RU" sz="1400" b="1" kern="1200" dirty="0" smtClean="0">
              <a:solidFill>
                <a:srgbClr val="002060"/>
              </a:solidFill>
            </a:rPr>
            <a:t>Комиссии по делам несовершеннолетних и защите их прав</a:t>
          </a:r>
          <a:r>
            <a:rPr lang="ru-RU" sz="14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 </a:t>
          </a:r>
          <a:endParaRPr lang="ru-RU" sz="14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76CFFC5E-2081-478D-87EB-9330030CAA64}" type="parTrans" cxnId="{216FE0AA-6BBC-4A00-95C2-F4BC59D7FBA3}">
      <dgm:prSet/>
      <dgm:spPr/>
      <dgm:t>
        <a:bodyPr/>
        <a:lstStyle/>
        <a:p>
          <a:endParaRPr lang="ru-RU"/>
        </a:p>
      </dgm:t>
    </dgm:pt>
    <dgm:pt modelId="{7883CB1E-7EBA-4239-9CE4-BAC0730E22A7}" type="sibTrans" cxnId="{216FE0AA-6BBC-4A00-95C2-F4BC59D7FBA3}">
      <dgm:prSet/>
      <dgm:spPr/>
      <dgm:t>
        <a:bodyPr/>
        <a:lstStyle/>
        <a:p>
          <a:endParaRPr lang="ru-RU"/>
        </a:p>
      </dgm:t>
    </dgm:pt>
    <dgm:pt modelId="{1B17B332-6DFC-42E6-8859-3096CD581C51}">
      <dgm:prSet/>
      <dgm:spPr/>
      <dgm:t>
        <a:bodyPr/>
        <a:lstStyle/>
        <a:p>
          <a:endParaRPr lang="ru-RU"/>
        </a:p>
      </dgm:t>
    </dgm:pt>
    <dgm:pt modelId="{050E8629-1284-4BEB-9299-2B23C4BDF456}" type="parTrans" cxnId="{F7F125F5-5323-4CBC-B11A-1A9D889166B4}">
      <dgm:prSet/>
      <dgm:spPr/>
      <dgm:t>
        <a:bodyPr/>
        <a:lstStyle/>
        <a:p>
          <a:endParaRPr lang="ru-RU"/>
        </a:p>
      </dgm:t>
    </dgm:pt>
    <dgm:pt modelId="{CC1A6EB6-5F01-412E-8BEF-9D2B96440681}" type="sibTrans" cxnId="{F7F125F5-5323-4CBC-B11A-1A9D889166B4}">
      <dgm:prSet/>
      <dgm:spPr/>
      <dgm:t>
        <a:bodyPr/>
        <a:lstStyle/>
        <a:p>
          <a:endParaRPr lang="ru-RU"/>
        </a:p>
      </dgm:t>
    </dgm:pt>
    <dgm:pt modelId="{FECBC7B4-1D0D-4169-A34C-DD7F9291C94C}">
      <dgm:prSet custT="1"/>
      <dgm:spPr>
        <a:blipFill rotWithShape="0">
          <a:blip xmlns:r="http://schemas.openxmlformats.org/officeDocument/2006/relationships" r:embed="rId6">
            <a:lum bright="46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Органы и организации социальной защиты населения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56C53F50-D285-4121-9469-8BFF76B7889B}" type="parTrans" cxnId="{DBACC50C-4E84-45C8-9C8A-C08C4A894025}">
      <dgm:prSet/>
      <dgm:spPr/>
      <dgm:t>
        <a:bodyPr/>
        <a:lstStyle/>
        <a:p>
          <a:endParaRPr lang="ru-RU"/>
        </a:p>
      </dgm:t>
    </dgm:pt>
    <dgm:pt modelId="{00B14879-9BD9-442C-9840-74DA88E4E9DE}" type="sibTrans" cxnId="{DBACC50C-4E84-45C8-9C8A-C08C4A894025}">
      <dgm:prSet/>
      <dgm:spPr/>
      <dgm:t>
        <a:bodyPr/>
        <a:lstStyle/>
        <a:p>
          <a:endParaRPr lang="ru-RU"/>
        </a:p>
      </dgm:t>
    </dgm:pt>
    <dgm:pt modelId="{1C285683-5DF7-40E9-97A8-C8EE8D5EB45E}">
      <dgm:prSet custT="1"/>
      <dgm:spPr>
        <a:blipFill dpi="0" rotWithShape="0">
          <a:blip xmlns:r="http://schemas.openxmlformats.org/officeDocument/2006/relationships" r:embed="rId7">
            <a:lum bright="40000"/>
          </a:blip>
          <a:srcRect/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Органы местного самоуправления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6035CB6B-E682-419F-B4DC-228D2003CE12}" type="parTrans" cxnId="{1E046F31-AD0D-4FCF-B40B-CD1B0AED5390}">
      <dgm:prSet/>
      <dgm:spPr/>
      <dgm:t>
        <a:bodyPr/>
        <a:lstStyle/>
        <a:p>
          <a:endParaRPr lang="ru-RU"/>
        </a:p>
      </dgm:t>
    </dgm:pt>
    <dgm:pt modelId="{5774BBEF-92CC-4711-92E1-9BE9D80B0BC4}" type="sibTrans" cxnId="{1E046F31-AD0D-4FCF-B40B-CD1B0AED5390}">
      <dgm:prSet/>
      <dgm:spPr/>
      <dgm:t>
        <a:bodyPr/>
        <a:lstStyle/>
        <a:p>
          <a:endParaRPr lang="ru-RU"/>
        </a:p>
      </dgm:t>
    </dgm:pt>
    <dgm:pt modelId="{2F3449EB-78DA-4847-BD91-A49FC0A0EFAB}">
      <dgm:prSet custT="1"/>
      <dgm:spPr>
        <a:blipFill rotWithShape="0">
          <a:blip xmlns:r="http://schemas.openxmlformats.org/officeDocument/2006/relationships" r:embed="rId8">
            <a:lum bright="37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Органы и организации</a:t>
          </a:r>
          <a:br>
            <a:rPr lang="ru-RU" sz="1400" b="1" dirty="0" smtClean="0">
              <a:solidFill>
                <a:srgbClr val="002060"/>
              </a:solidFill>
            </a:rPr>
          </a:br>
          <a:r>
            <a:rPr lang="ru-RU" sz="1400" b="1" dirty="0" smtClean="0">
              <a:solidFill>
                <a:srgbClr val="002060"/>
              </a:solidFill>
            </a:rPr>
            <a:t> системы образования</a:t>
          </a:r>
          <a:endParaRPr lang="ru-RU" sz="1400" b="1" dirty="0">
            <a:solidFill>
              <a:srgbClr val="002060"/>
            </a:solidFill>
          </a:endParaRPr>
        </a:p>
      </dgm:t>
    </dgm:pt>
    <dgm:pt modelId="{12E714CF-C024-4270-9381-AAEB682EA25D}" type="parTrans" cxnId="{5FA8081A-B751-44F2-9AA6-78781A79D637}">
      <dgm:prSet/>
      <dgm:spPr/>
      <dgm:t>
        <a:bodyPr/>
        <a:lstStyle/>
        <a:p>
          <a:endParaRPr lang="ru-RU"/>
        </a:p>
      </dgm:t>
    </dgm:pt>
    <dgm:pt modelId="{5E0770D7-0982-480E-ABE3-34C1B39ACFA5}" type="sibTrans" cxnId="{5FA8081A-B751-44F2-9AA6-78781A79D637}">
      <dgm:prSet/>
      <dgm:spPr/>
      <dgm:t>
        <a:bodyPr/>
        <a:lstStyle/>
        <a:p>
          <a:endParaRPr lang="ru-RU"/>
        </a:p>
      </dgm:t>
    </dgm:pt>
    <dgm:pt modelId="{E52D3B5A-15F1-4D5D-84F1-C1BEBFCA6415}">
      <dgm:prSet custT="1"/>
      <dgm:spPr>
        <a:blipFill dpi="0" rotWithShape="0">
          <a:blip xmlns:r="http://schemas.openxmlformats.org/officeDocument/2006/relationships" r:embed="rId9">
            <a:alphaModFix amt="61000"/>
          </a:blip>
          <a:srcRect/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Негосударственные организации, в том числе социально ориентированные</a:t>
          </a:r>
          <a:endParaRPr lang="ru-RU" sz="1400" b="1" dirty="0">
            <a:solidFill>
              <a:srgbClr val="002060"/>
            </a:solidFill>
          </a:endParaRPr>
        </a:p>
      </dgm:t>
    </dgm:pt>
    <dgm:pt modelId="{D843457D-B6AE-423A-B593-6C05F227B38E}" type="parTrans" cxnId="{FE364DD5-D561-4457-938C-A8493967EBE5}">
      <dgm:prSet/>
      <dgm:spPr/>
      <dgm:t>
        <a:bodyPr/>
        <a:lstStyle/>
        <a:p>
          <a:endParaRPr lang="ru-RU"/>
        </a:p>
      </dgm:t>
    </dgm:pt>
    <dgm:pt modelId="{9304FDA3-6AE8-423A-A1D6-EAB3D8A88A87}" type="sibTrans" cxnId="{FE364DD5-D561-4457-938C-A8493967EBE5}">
      <dgm:prSet/>
      <dgm:spPr/>
      <dgm:t>
        <a:bodyPr/>
        <a:lstStyle/>
        <a:p>
          <a:endParaRPr lang="ru-RU"/>
        </a:p>
      </dgm:t>
    </dgm:pt>
    <dgm:pt modelId="{7EB9AF09-8AFB-4866-837C-87451E32DC52}">
      <dgm:prSet custT="1"/>
      <dgm:spPr>
        <a:blipFill rotWithShape="0">
          <a:blip xmlns:r="http://schemas.openxmlformats.org/officeDocument/2006/relationships" r:embed="rId10">
            <a:lum bright="19000"/>
          </a:blip>
          <a:stretch>
            <a:fillRect/>
          </a:stretch>
        </a:blipFill>
        <a:ln>
          <a:solidFill>
            <a:srgbClr val="1D4779"/>
          </a:solidFill>
        </a:ln>
      </dgm:spPr>
      <dgm:t>
        <a:bodyPr/>
        <a:lstStyle/>
        <a:p>
          <a:r>
            <a:rPr lang="ru-RU" sz="2000" b="0" dirty="0" err="1" smtClean="0">
              <a:solidFill>
                <a:srgbClr val="002060"/>
              </a:solidFill>
            </a:rPr>
            <a:t>ЗАГСы</a:t>
          </a:r>
          <a:endParaRPr lang="ru-RU" sz="2000" b="0" dirty="0">
            <a:solidFill>
              <a:srgbClr val="002060"/>
            </a:solidFill>
          </a:endParaRPr>
        </a:p>
      </dgm:t>
    </dgm:pt>
    <dgm:pt modelId="{F769D2B8-2C66-4DDD-8E01-CF3E9115C5F0}" type="parTrans" cxnId="{2EC4F704-93A3-40E9-BB02-5A5534B3462F}">
      <dgm:prSet/>
      <dgm:spPr/>
      <dgm:t>
        <a:bodyPr/>
        <a:lstStyle/>
        <a:p>
          <a:endParaRPr lang="ru-RU"/>
        </a:p>
      </dgm:t>
    </dgm:pt>
    <dgm:pt modelId="{8198A33D-7E06-412D-A5C4-9E5254424B95}" type="sibTrans" cxnId="{2EC4F704-93A3-40E9-BB02-5A5534B3462F}">
      <dgm:prSet/>
      <dgm:spPr/>
      <dgm:t>
        <a:bodyPr/>
        <a:lstStyle/>
        <a:p>
          <a:endParaRPr lang="ru-RU"/>
        </a:p>
      </dgm:t>
    </dgm:pt>
    <dgm:pt modelId="{01F9D2DA-E9E5-4AF6-AAB3-4899406BF235}" type="pres">
      <dgm:prSet presAssocID="{C61E6974-F017-447C-9E2B-9D181FF401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6A7116-9278-4E15-8999-E61FC11967C6}" type="pres">
      <dgm:prSet presAssocID="{C61E6974-F017-447C-9E2B-9D181FF401A8}" presName="radial" presStyleCnt="0">
        <dgm:presLayoutVars>
          <dgm:animLvl val="ctr"/>
        </dgm:presLayoutVars>
      </dgm:prSet>
      <dgm:spPr/>
    </dgm:pt>
    <dgm:pt modelId="{76696724-10D4-4895-9485-619343AA2A0E}" type="pres">
      <dgm:prSet presAssocID="{0E1F4405-3E30-4756-BD8F-0386849729BC}" presName="centerShape" presStyleLbl="vennNode1" presStyleIdx="0" presStyleCnt="10" custScaleX="129088" custScaleY="48540" custLinFactNeighborX="2350" custLinFactNeighborY="1022"/>
      <dgm:spPr/>
      <dgm:t>
        <a:bodyPr/>
        <a:lstStyle/>
        <a:p>
          <a:endParaRPr lang="ru-RU"/>
        </a:p>
      </dgm:t>
    </dgm:pt>
    <dgm:pt modelId="{112AE7B1-1299-4C90-9D4C-E629E5C76C59}" type="pres">
      <dgm:prSet presAssocID="{CF5E093E-89F6-4D3E-8FCC-AAD27E8E673F}" presName="node" presStyleLbl="vennNode1" presStyleIdx="1" presStyleCnt="10" custScaleX="108725" custScaleY="106554" custRadScaleRad="92912" custRadScaleInc="-81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8804C-0E2E-469A-A6AB-C026C2C26616}" type="pres">
      <dgm:prSet presAssocID="{978CE59F-0E58-41B3-B067-6BFDB00A27C4}" presName="node" presStyleLbl="vennNode1" presStyleIdx="2" presStyleCnt="10" custScaleX="113798" custScaleY="108572" custRadScaleRad="95008" custRadScaleInc="-11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C901F-0379-44BB-8F6C-E3110C589128}" type="pres">
      <dgm:prSet presAssocID="{1C285683-5DF7-40E9-97A8-C8EE8D5EB45E}" presName="node" presStyleLbl="vennNode1" presStyleIdx="3" presStyleCnt="10" custScaleX="111271" custScaleY="102840" custRadScaleRad="134395" custRadScaleInc="369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0F9CF-C38A-42C9-BC6F-7DB96E100CDF}" type="pres">
      <dgm:prSet presAssocID="{FECBC7B4-1D0D-4169-A34C-DD7F9291C94C}" presName="node" presStyleLbl="vennNode1" presStyleIdx="4" presStyleCnt="10" custScaleX="111630" custScaleY="110354" custRadScaleRad="158783" custRadScaleInc="-56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4953E-934A-4BA3-8C72-AFD1F39B5BB2}" type="pres">
      <dgm:prSet presAssocID="{8E2FE40F-1030-4D66-8AC6-BDFFE8A07419}" presName="node" presStyleLbl="vennNode1" presStyleIdx="5" presStyleCnt="10" custScaleX="111700" custScaleY="113064" custRadScaleRad="134018" custRadScaleInc="-67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6ED56-FF57-499E-AAE6-555D5931F478}" type="pres">
      <dgm:prSet presAssocID="{E52D3B5A-15F1-4D5D-84F1-C1BEBFCA6415}" presName="node" presStyleLbl="vennNode1" presStyleIdx="6" presStyleCnt="10" custScaleX="121006" custScaleY="109519" custRadScaleRad="91081" custRadScaleInc="-48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E60665-960C-40BF-A16B-253404E83238}" type="pres">
      <dgm:prSet presAssocID="{8BCAB64E-544E-48FC-A694-78CA113AC844}" presName="node" presStyleLbl="vennNode1" presStyleIdx="7" presStyleCnt="10" custScaleX="114017" custScaleY="109266" custRadScaleRad="156768" custRadScaleInc="56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FA476-299E-4FAA-AC4E-A5E294A5B263}" type="pres">
      <dgm:prSet presAssocID="{7EB9AF09-8AFB-4866-837C-87451E32DC52}" presName="node" presStyleLbl="vennNode1" presStyleIdx="8" presStyleCnt="10" custScaleX="107791" custScaleY="100032" custRadScaleRad="175134" custRadScaleInc="36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BD076-1ABE-4509-AFDB-A742704955DC}" type="pres">
      <dgm:prSet presAssocID="{2F3449EB-78DA-4847-BD91-A49FC0A0EFAB}" presName="node" presStyleLbl="vennNode1" presStyleIdx="9" presStyleCnt="10" custScaleX="108433" custScaleY="108434" custRadScaleRad="168992" custRadScaleInc="-56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64DD5-D561-4457-938C-A8493967EBE5}" srcId="{0E1F4405-3E30-4756-BD8F-0386849729BC}" destId="{E52D3B5A-15F1-4D5D-84F1-C1BEBFCA6415}" srcOrd="5" destOrd="0" parTransId="{D843457D-B6AE-423A-B593-6C05F227B38E}" sibTransId="{9304FDA3-6AE8-423A-A1D6-EAB3D8A88A87}"/>
    <dgm:cxn modelId="{BD0677E4-2A00-497B-9A08-7EBA0D2D45A3}" srcId="{0E1F4405-3E30-4756-BD8F-0386849729BC}" destId="{8E2FE40F-1030-4D66-8AC6-BDFFE8A07419}" srcOrd="4" destOrd="0" parTransId="{4D64EF7E-22FF-4ACA-9B64-1D31B7C190CB}" sibTransId="{02DF096A-F613-435A-9C2D-1242253E8606}"/>
    <dgm:cxn modelId="{5FA8081A-B751-44F2-9AA6-78781A79D637}" srcId="{0E1F4405-3E30-4756-BD8F-0386849729BC}" destId="{2F3449EB-78DA-4847-BD91-A49FC0A0EFAB}" srcOrd="8" destOrd="0" parTransId="{12E714CF-C024-4270-9381-AAEB682EA25D}" sibTransId="{5E0770D7-0982-480E-ABE3-34C1B39ACFA5}"/>
    <dgm:cxn modelId="{ABD720C3-7F00-4A30-973D-6C50DB624F66}" type="presOf" srcId="{0E1F4405-3E30-4756-BD8F-0386849729BC}" destId="{76696724-10D4-4895-9485-619343AA2A0E}" srcOrd="0" destOrd="0" presId="urn:microsoft.com/office/officeart/2005/8/layout/radial3"/>
    <dgm:cxn modelId="{F9BCE16D-6600-4BB7-85A8-FAC92AE6B93F}" type="presOf" srcId="{978CE59F-0E58-41B3-B067-6BFDB00A27C4}" destId="{2048804C-0E2E-469A-A6AB-C026C2C26616}" srcOrd="0" destOrd="0" presId="urn:microsoft.com/office/officeart/2005/8/layout/radial3"/>
    <dgm:cxn modelId="{99F38915-AE00-42E7-80D5-ECF22904C9A7}" type="presOf" srcId="{7EB9AF09-8AFB-4866-837C-87451E32DC52}" destId="{67BFA476-299E-4FAA-AC4E-A5E294A5B263}" srcOrd="0" destOrd="0" presId="urn:microsoft.com/office/officeart/2005/8/layout/radial3"/>
    <dgm:cxn modelId="{D4A5D1DA-412E-4BA8-BB6F-2E0BA4D0DCBA}" type="presOf" srcId="{CF5E093E-89F6-4D3E-8FCC-AAD27E8E673F}" destId="{112AE7B1-1299-4C90-9D4C-E629E5C76C59}" srcOrd="0" destOrd="0" presId="urn:microsoft.com/office/officeart/2005/8/layout/radial3"/>
    <dgm:cxn modelId="{2EC4F704-93A3-40E9-BB02-5A5534B3462F}" srcId="{0E1F4405-3E30-4756-BD8F-0386849729BC}" destId="{7EB9AF09-8AFB-4866-837C-87451E32DC52}" srcOrd="7" destOrd="0" parTransId="{F769D2B8-2C66-4DDD-8E01-CF3E9115C5F0}" sibTransId="{8198A33D-7E06-412D-A5C4-9E5254424B95}"/>
    <dgm:cxn modelId="{C6D7A856-2FB6-47BE-BE17-B36547449E00}" type="presOf" srcId="{1C285683-5DF7-40E9-97A8-C8EE8D5EB45E}" destId="{2EEC901F-0379-44BB-8F6C-E3110C589128}" srcOrd="0" destOrd="0" presId="urn:microsoft.com/office/officeart/2005/8/layout/radial3"/>
    <dgm:cxn modelId="{01F886CB-BFF6-41CD-807A-1DD379A51690}" type="presOf" srcId="{C61E6974-F017-447C-9E2B-9D181FF401A8}" destId="{01F9D2DA-E9E5-4AF6-AAB3-4899406BF235}" srcOrd="0" destOrd="0" presId="urn:microsoft.com/office/officeart/2005/8/layout/radial3"/>
    <dgm:cxn modelId="{DBACC50C-4E84-45C8-9C8A-C08C4A894025}" srcId="{0E1F4405-3E30-4756-BD8F-0386849729BC}" destId="{FECBC7B4-1D0D-4169-A34C-DD7F9291C94C}" srcOrd="3" destOrd="0" parTransId="{56C53F50-D285-4121-9469-8BFF76B7889B}" sibTransId="{00B14879-9BD9-442C-9840-74DA88E4E9DE}"/>
    <dgm:cxn modelId="{F7F125F5-5323-4CBC-B11A-1A9D889166B4}" srcId="{C61E6974-F017-447C-9E2B-9D181FF401A8}" destId="{1B17B332-6DFC-42E6-8859-3096CD581C51}" srcOrd="1" destOrd="0" parTransId="{050E8629-1284-4BEB-9299-2B23C4BDF456}" sibTransId="{CC1A6EB6-5F01-412E-8BEF-9D2B96440681}"/>
    <dgm:cxn modelId="{FFB5B6ED-67A5-460F-9982-B0EDA745C5A8}" srcId="{C61E6974-F017-447C-9E2B-9D181FF401A8}" destId="{0E1F4405-3E30-4756-BD8F-0386849729BC}" srcOrd="0" destOrd="0" parTransId="{72897FA8-D7AD-4543-8FDA-4CC5C5E2C337}" sibTransId="{F9D9EFA7-740C-4AB5-AAF3-EAA13CCB3A0A}"/>
    <dgm:cxn modelId="{7811D7BC-F171-499C-BC83-8C4DFE6E60A7}" type="presOf" srcId="{E52D3B5A-15F1-4D5D-84F1-C1BEBFCA6415}" destId="{8F96ED56-FF57-499E-AAE6-555D5931F478}" srcOrd="0" destOrd="0" presId="urn:microsoft.com/office/officeart/2005/8/layout/radial3"/>
    <dgm:cxn modelId="{216FE0AA-6BBC-4A00-95C2-F4BC59D7FBA3}" srcId="{0E1F4405-3E30-4756-BD8F-0386849729BC}" destId="{8BCAB64E-544E-48FC-A694-78CA113AC844}" srcOrd="6" destOrd="0" parTransId="{76CFFC5E-2081-478D-87EB-9330030CAA64}" sibTransId="{7883CB1E-7EBA-4239-9CE4-BAC0730E22A7}"/>
    <dgm:cxn modelId="{A1FAF2CB-DCEF-48B4-9B7D-8A88DDBE113B}" type="presOf" srcId="{FECBC7B4-1D0D-4169-A34C-DD7F9291C94C}" destId="{52B0F9CF-C38A-42C9-BC6F-7DB96E100CDF}" srcOrd="0" destOrd="0" presId="urn:microsoft.com/office/officeart/2005/8/layout/radial3"/>
    <dgm:cxn modelId="{1E046F31-AD0D-4FCF-B40B-CD1B0AED5390}" srcId="{0E1F4405-3E30-4756-BD8F-0386849729BC}" destId="{1C285683-5DF7-40E9-97A8-C8EE8D5EB45E}" srcOrd="2" destOrd="0" parTransId="{6035CB6B-E682-419F-B4DC-228D2003CE12}" sibTransId="{5774BBEF-92CC-4711-92E1-9BE9D80B0BC4}"/>
    <dgm:cxn modelId="{F759C7CA-3B70-4633-88BA-35001E53D70F}" type="presOf" srcId="{8E2FE40F-1030-4D66-8AC6-BDFFE8A07419}" destId="{4594953E-934A-4BA3-8C72-AFD1F39B5BB2}" srcOrd="0" destOrd="0" presId="urn:microsoft.com/office/officeart/2005/8/layout/radial3"/>
    <dgm:cxn modelId="{D1B55323-63B0-45AD-BE20-26F233085F46}" srcId="{0E1F4405-3E30-4756-BD8F-0386849729BC}" destId="{978CE59F-0E58-41B3-B067-6BFDB00A27C4}" srcOrd="1" destOrd="0" parTransId="{9DDFB4E8-B380-45E3-B7BF-8B45348EBFC2}" sibTransId="{A9937F63-507A-4ED1-A0A5-500CA6B35CBE}"/>
    <dgm:cxn modelId="{4925300D-1629-48D3-9F3C-A6F2F4087951}" srcId="{0E1F4405-3E30-4756-BD8F-0386849729BC}" destId="{CF5E093E-89F6-4D3E-8FCC-AAD27E8E673F}" srcOrd="0" destOrd="0" parTransId="{32DD3A78-9435-49B0-AE45-878B28EFAA49}" sibTransId="{6E5316C5-3729-4CA6-9B24-9EFD6397F97F}"/>
    <dgm:cxn modelId="{47D1B761-7A16-44E0-9B98-F50544BF2AA0}" type="presOf" srcId="{8BCAB64E-544E-48FC-A694-78CA113AC844}" destId="{11E60665-960C-40BF-A16B-253404E83238}" srcOrd="0" destOrd="0" presId="urn:microsoft.com/office/officeart/2005/8/layout/radial3"/>
    <dgm:cxn modelId="{EB10066B-D88C-4BC6-BF86-75946F5ADC0E}" type="presOf" srcId="{2F3449EB-78DA-4847-BD91-A49FC0A0EFAB}" destId="{28BBD076-1ABE-4509-AFDB-A742704955DC}" srcOrd="0" destOrd="0" presId="urn:microsoft.com/office/officeart/2005/8/layout/radial3"/>
    <dgm:cxn modelId="{5913FB0B-B92B-49D5-B822-A67D05B774A7}" type="presParOf" srcId="{01F9D2DA-E9E5-4AF6-AAB3-4899406BF235}" destId="{266A7116-9278-4E15-8999-E61FC11967C6}" srcOrd="0" destOrd="0" presId="urn:microsoft.com/office/officeart/2005/8/layout/radial3"/>
    <dgm:cxn modelId="{C0DF1643-FCF7-4277-8372-4F366FCE5B7F}" type="presParOf" srcId="{266A7116-9278-4E15-8999-E61FC11967C6}" destId="{76696724-10D4-4895-9485-619343AA2A0E}" srcOrd="0" destOrd="0" presId="urn:microsoft.com/office/officeart/2005/8/layout/radial3"/>
    <dgm:cxn modelId="{1E6D4E27-EEFF-474B-B9A9-AFD057C2DBAC}" type="presParOf" srcId="{266A7116-9278-4E15-8999-E61FC11967C6}" destId="{112AE7B1-1299-4C90-9D4C-E629E5C76C59}" srcOrd="1" destOrd="0" presId="urn:microsoft.com/office/officeart/2005/8/layout/radial3"/>
    <dgm:cxn modelId="{A4C505E5-034A-4B6F-B79A-4A359532070F}" type="presParOf" srcId="{266A7116-9278-4E15-8999-E61FC11967C6}" destId="{2048804C-0E2E-469A-A6AB-C026C2C26616}" srcOrd="2" destOrd="0" presId="urn:microsoft.com/office/officeart/2005/8/layout/radial3"/>
    <dgm:cxn modelId="{F3EF3C40-114B-4CAC-8687-4073E4DC38FE}" type="presParOf" srcId="{266A7116-9278-4E15-8999-E61FC11967C6}" destId="{2EEC901F-0379-44BB-8F6C-E3110C589128}" srcOrd="3" destOrd="0" presId="urn:microsoft.com/office/officeart/2005/8/layout/radial3"/>
    <dgm:cxn modelId="{24DA3798-28CF-42F5-A591-5695A9721B1F}" type="presParOf" srcId="{266A7116-9278-4E15-8999-E61FC11967C6}" destId="{52B0F9CF-C38A-42C9-BC6F-7DB96E100CDF}" srcOrd="4" destOrd="0" presId="urn:microsoft.com/office/officeart/2005/8/layout/radial3"/>
    <dgm:cxn modelId="{08F1ECBF-8933-476F-9C2F-A8AF2A668402}" type="presParOf" srcId="{266A7116-9278-4E15-8999-E61FC11967C6}" destId="{4594953E-934A-4BA3-8C72-AFD1F39B5BB2}" srcOrd="5" destOrd="0" presId="urn:microsoft.com/office/officeart/2005/8/layout/radial3"/>
    <dgm:cxn modelId="{35718936-5363-497A-BFBA-F407014DD077}" type="presParOf" srcId="{266A7116-9278-4E15-8999-E61FC11967C6}" destId="{8F96ED56-FF57-499E-AAE6-555D5931F478}" srcOrd="6" destOrd="0" presId="urn:microsoft.com/office/officeart/2005/8/layout/radial3"/>
    <dgm:cxn modelId="{234A1786-A6F1-4707-8591-3D7414FAC877}" type="presParOf" srcId="{266A7116-9278-4E15-8999-E61FC11967C6}" destId="{11E60665-960C-40BF-A16B-253404E83238}" srcOrd="7" destOrd="0" presId="urn:microsoft.com/office/officeart/2005/8/layout/radial3"/>
    <dgm:cxn modelId="{6833FC28-8B6E-449E-9BD4-0D4C9878EEA5}" type="presParOf" srcId="{266A7116-9278-4E15-8999-E61FC11967C6}" destId="{67BFA476-299E-4FAA-AC4E-A5E294A5B263}" srcOrd="8" destOrd="0" presId="urn:microsoft.com/office/officeart/2005/8/layout/radial3"/>
    <dgm:cxn modelId="{F694D43F-2356-4730-B2E2-1E97D6FED556}" type="presParOf" srcId="{266A7116-9278-4E15-8999-E61FC11967C6}" destId="{28BBD076-1ABE-4509-AFDB-A742704955DC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96724-10D4-4895-9485-619343AA2A0E}">
      <dsp:nvSpPr>
        <dsp:cNvPr id="0" name=""/>
        <dsp:cNvSpPr/>
      </dsp:nvSpPr>
      <dsp:spPr>
        <a:xfrm>
          <a:off x="2367462" y="2302519"/>
          <a:ext cx="4409101" cy="16579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МСР ПК  </a:t>
          </a:r>
        </a:p>
      </dsp:txBody>
      <dsp:txXfrm>
        <a:off x="3013160" y="2545316"/>
        <a:ext cx="3117705" cy="1172327"/>
      </dsp:txXfrm>
    </dsp:sp>
    <dsp:sp modelId="{112AE7B1-1299-4C90-9D4C-E629E5C76C59}">
      <dsp:nvSpPr>
        <dsp:cNvPr id="0" name=""/>
        <dsp:cNvSpPr/>
      </dsp:nvSpPr>
      <dsp:spPr>
        <a:xfrm>
          <a:off x="2427170" y="432042"/>
          <a:ext cx="1856793" cy="1819717"/>
        </a:xfrm>
        <a:prstGeom prst="ellipse">
          <a:avLst/>
        </a:prstGeom>
        <a:blipFill rotWithShape="0">
          <a:blip xmlns:r="http://schemas.openxmlformats.org/officeDocument/2006/relationships" r:embed="rId2">
            <a:lum bright="20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Органы и организации  культуры и спорта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699091" y="698533"/>
        <a:ext cx="1312951" cy="1286735"/>
      </dsp:txXfrm>
    </dsp:sp>
    <dsp:sp modelId="{2048804C-0E2E-469A-A6AB-C026C2C26616}">
      <dsp:nvSpPr>
        <dsp:cNvPr id="0" name=""/>
        <dsp:cNvSpPr/>
      </dsp:nvSpPr>
      <dsp:spPr>
        <a:xfrm>
          <a:off x="4716803" y="432049"/>
          <a:ext cx="1943429" cy="1854180"/>
        </a:xfrm>
        <a:prstGeom prst="ellipse">
          <a:avLst/>
        </a:prstGeom>
        <a:blipFill rotWithShape="0">
          <a:blip xmlns:r="http://schemas.openxmlformats.org/officeDocument/2006/relationships" r:embed="rId3">
            <a:lum bright="51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Органы и организации здравоохранения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001412" y="703587"/>
        <a:ext cx="1374211" cy="1311104"/>
      </dsp:txXfrm>
    </dsp:sp>
    <dsp:sp modelId="{2EEC901F-0379-44BB-8F6C-E3110C589128}">
      <dsp:nvSpPr>
        <dsp:cNvPr id="0" name=""/>
        <dsp:cNvSpPr/>
      </dsp:nvSpPr>
      <dsp:spPr>
        <a:xfrm>
          <a:off x="1303567" y="4220378"/>
          <a:ext cx="1900273" cy="1756290"/>
        </a:xfrm>
        <a:prstGeom prst="ellipse">
          <a:avLst/>
        </a:prstGeom>
        <a:blipFill dpi="0" rotWithShape="0">
          <a:blip xmlns:r="http://schemas.openxmlformats.org/officeDocument/2006/relationships" r:embed="rId4">
            <a:lum bright="40000"/>
          </a:blip>
          <a:srcRect/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Органы местного самоуправления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581856" y="4477581"/>
        <a:ext cx="1343695" cy="1241884"/>
      </dsp:txXfrm>
    </dsp:sp>
    <dsp:sp modelId="{52B0F9CF-C38A-42C9-BC6F-7DB96E100CDF}">
      <dsp:nvSpPr>
        <dsp:cNvPr id="0" name=""/>
        <dsp:cNvSpPr/>
      </dsp:nvSpPr>
      <dsp:spPr>
        <a:xfrm>
          <a:off x="7020277" y="2592290"/>
          <a:ext cx="1906404" cy="1884613"/>
        </a:xfrm>
        <a:prstGeom prst="ellipse">
          <a:avLst/>
        </a:prstGeom>
        <a:blipFill rotWithShape="0">
          <a:blip xmlns:r="http://schemas.openxmlformats.org/officeDocument/2006/relationships" r:embed="rId5">
            <a:lum bright="46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Органы и организации социальной защиты населения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7299463" y="2868285"/>
        <a:ext cx="1348032" cy="1332623"/>
      </dsp:txXfrm>
    </dsp:sp>
    <dsp:sp modelId="{4594953E-934A-4BA3-8C72-AFD1F39B5BB2}">
      <dsp:nvSpPr>
        <dsp:cNvPr id="0" name=""/>
        <dsp:cNvSpPr/>
      </dsp:nvSpPr>
      <dsp:spPr>
        <a:xfrm>
          <a:off x="5688749" y="4162403"/>
          <a:ext cx="1907600" cy="1930894"/>
        </a:xfrm>
        <a:prstGeom prst="ellipse">
          <a:avLst/>
        </a:prstGeom>
        <a:blipFill dpi="0" rotWithShape="0">
          <a:blip xmlns:r="http://schemas.openxmlformats.org/officeDocument/2006/relationships" r:embed="rId6">
            <a:alphaModFix amt="44000"/>
          </a:blip>
          <a:srcRect/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Службы занятости населения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968111" y="4445176"/>
        <a:ext cx="1348876" cy="1365348"/>
      </dsp:txXfrm>
    </dsp:sp>
    <dsp:sp modelId="{8F96ED56-FF57-499E-AAE6-555D5931F478}">
      <dsp:nvSpPr>
        <dsp:cNvPr id="0" name=""/>
        <dsp:cNvSpPr/>
      </dsp:nvSpPr>
      <dsp:spPr>
        <a:xfrm>
          <a:off x="3419868" y="4178312"/>
          <a:ext cx="2066527" cy="1870353"/>
        </a:xfrm>
        <a:prstGeom prst="ellipse">
          <a:avLst/>
        </a:prstGeom>
        <a:blipFill dpi="0" rotWithShape="0">
          <a:blip xmlns:r="http://schemas.openxmlformats.org/officeDocument/2006/relationships" r:embed="rId7">
            <a:alphaModFix amt="61000"/>
          </a:blip>
          <a:srcRect/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Негосударственные организации, в том числе социально ориентированные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22504" y="4452219"/>
        <a:ext cx="1461255" cy="1322539"/>
      </dsp:txXfrm>
    </dsp:sp>
    <dsp:sp modelId="{11E60665-960C-40BF-A16B-253404E83238}">
      <dsp:nvSpPr>
        <dsp:cNvPr id="0" name=""/>
        <dsp:cNvSpPr/>
      </dsp:nvSpPr>
      <dsp:spPr>
        <a:xfrm>
          <a:off x="32532" y="2598473"/>
          <a:ext cx="1947169" cy="1866032"/>
        </a:xfrm>
        <a:prstGeom prst="ellipse">
          <a:avLst/>
        </a:prstGeom>
        <a:blipFill rotWithShape="0">
          <a:blip xmlns:r="http://schemas.openxmlformats.org/officeDocument/2006/relationships" r:embed="rId8">
            <a:lum bright="46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Комиссии по делам несовершеннолетних и защите их прав</a:t>
          </a:r>
          <a:r>
            <a:rPr lang="ru-RU" sz="14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 </a:t>
          </a:r>
          <a:endParaRPr lang="ru-RU" sz="14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317688" y="2871747"/>
        <a:ext cx="1376857" cy="1319484"/>
      </dsp:txXfrm>
    </dsp:sp>
    <dsp:sp modelId="{67BFA476-299E-4FAA-AC4E-A5E294A5B263}">
      <dsp:nvSpPr>
        <dsp:cNvPr id="0" name=""/>
        <dsp:cNvSpPr/>
      </dsp:nvSpPr>
      <dsp:spPr>
        <a:xfrm>
          <a:off x="7051638" y="523921"/>
          <a:ext cx="1840842" cy="1708335"/>
        </a:xfrm>
        <a:prstGeom prst="ellipse">
          <a:avLst/>
        </a:prstGeom>
        <a:blipFill rotWithShape="0">
          <a:blip xmlns:r="http://schemas.openxmlformats.org/officeDocument/2006/relationships" r:embed="rId9">
            <a:lum bright="19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rgbClr val="002060"/>
              </a:solidFill>
            </a:rPr>
            <a:t>ЗАГСы</a:t>
          </a:r>
          <a:endParaRPr lang="ru-RU" sz="2000" b="0" kern="1200" dirty="0">
            <a:solidFill>
              <a:srgbClr val="002060"/>
            </a:solidFill>
          </a:endParaRPr>
        </a:p>
      </dsp:txBody>
      <dsp:txXfrm>
        <a:off x="7321223" y="774101"/>
        <a:ext cx="1301672" cy="1207975"/>
      </dsp:txXfrm>
    </dsp:sp>
    <dsp:sp modelId="{28BBD076-1ABE-4509-AFDB-A742704955DC}">
      <dsp:nvSpPr>
        <dsp:cNvPr id="0" name=""/>
        <dsp:cNvSpPr/>
      </dsp:nvSpPr>
      <dsp:spPr>
        <a:xfrm>
          <a:off x="199906" y="432040"/>
          <a:ext cx="1851806" cy="1851823"/>
        </a:xfrm>
        <a:prstGeom prst="ellipse">
          <a:avLst/>
        </a:prstGeom>
        <a:blipFill rotWithShape="0">
          <a:blip xmlns:r="http://schemas.openxmlformats.org/officeDocument/2006/relationships" r:embed="rId10">
            <a:lum bright="37000"/>
          </a:blip>
          <a:stretch>
            <a:fillRect/>
          </a:stretch>
        </a:blipFill>
        <a:ln w="25400" cap="flat" cmpd="sng" algn="ctr">
          <a:solidFill>
            <a:srgbClr val="1D47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Органы и организации</a:t>
          </a:r>
          <a:br>
            <a:rPr lang="ru-RU" sz="1400" b="1" kern="1200" dirty="0" smtClean="0">
              <a:solidFill>
                <a:srgbClr val="002060"/>
              </a:solidFill>
            </a:rPr>
          </a:br>
          <a:r>
            <a:rPr lang="ru-RU" sz="1400" b="1" kern="1200" dirty="0" smtClean="0">
              <a:solidFill>
                <a:srgbClr val="002060"/>
              </a:solidFill>
            </a:rPr>
            <a:t> системы образования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71097" y="703233"/>
        <a:ext cx="1309424" cy="1309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7B74B256-C69C-403B-94A3-C90EDBD870AF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9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CEE3F72-9309-4F49-B94B-A9F28247C1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88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3F72-9309-4F49-B94B-A9F28247C1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2E6-B7FE-47D9-83E7-A56B24F611F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63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52E6-B7FE-47D9-83E7-A56B24F611F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6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1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accent1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31EC-F712-4917-9BE1-CD270731E2E5}" type="datetimeFigureOut">
              <a:rPr lang="ru-RU" smtClean="0"/>
              <a:pPr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ADAF-C233-4D38-B9E5-C4FA82300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714488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Реализация 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Модельной программы социального сопровождения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семей с детьми в Пермском крае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4786314" y="1214422"/>
            <a:ext cx="3643338" cy="3500462"/>
            <a:chOff x="2555776" y="2276872"/>
            <a:chExt cx="3744416" cy="4221088"/>
          </a:xfrm>
        </p:grpSpPr>
        <p:pic>
          <p:nvPicPr>
            <p:cNvPr id="5" name="Рисунок 4" descr="7.jpg"/>
            <p:cNvPicPr>
              <a:picLocks noChangeAspect="1"/>
            </p:cNvPicPr>
            <p:nvPr/>
          </p:nvPicPr>
          <p:blipFill>
            <a:blip r:embed="rId2" cstate="print"/>
            <a:srcRect l="14063" t="12763" r="15946" b="12254"/>
            <a:stretch>
              <a:fillRect/>
            </a:stretch>
          </p:blipFill>
          <p:spPr>
            <a:xfrm>
              <a:off x="3347864" y="2621451"/>
              <a:ext cx="2880320" cy="3131701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555776" y="2276872"/>
              <a:ext cx="3215037" cy="37980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691864" y="2410136"/>
              <a:ext cx="3336152" cy="38057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827952" y="2551158"/>
              <a:ext cx="3336152" cy="38057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64040" y="2692180"/>
              <a:ext cx="3336152" cy="38057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4" y="311277"/>
            <a:ext cx="551120" cy="1033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03" y="43267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Показатели </a:t>
            </a:r>
            <a:r>
              <a:rPr lang="ru-RU" sz="2000" b="1" dirty="0">
                <a:solidFill>
                  <a:srgbClr val="C00000"/>
                </a:solidFill>
              </a:rPr>
              <a:t>результативности </a:t>
            </a:r>
            <a:r>
              <a:rPr lang="ru-RU" sz="2000" b="1" dirty="0" smtClean="0">
                <a:solidFill>
                  <a:srgbClr val="C00000"/>
                </a:solidFill>
              </a:rPr>
              <a:t>программы  </a:t>
            </a:r>
            <a:r>
              <a:rPr lang="ru-RU" sz="2000" b="1" dirty="0">
                <a:solidFill>
                  <a:srgbClr val="C00000"/>
                </a:solidFill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</a:rPr>
              <a:t>2017 </a:t>
            </a:r>
            <a:r>
              <a:rPr lang="ru-RU" sz="2000" b="1" dirty="0">
                <a:solidFill>
                  <a:srgbClr val="C00000"/>
                </a:solidFill>
              </a:rPr>
              <a:t>г</a:t>
            </a:r>
            <a:r>
              <a:rPr lang="ru-RU" sz="2000" b="1" dirty="0" smtClean="0">
                <a:solidFill>
                  <a:srgbClr val="C00000"/>
                </a:solidFill>
              </a:rPr>
              <a:t>.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62474"/>
              </p:ext>
            </p:extLst>
          </p:nvPr>
        </p:nvGraphicFramePr>
        <p:xfrm>
          <a:off x="539552" y="1268760"/>
          <a:ext cx="7600911" cy="2692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271"/>
                <a:gridCol w="5466093"/>
                <a:gridCol w="1769547"/>
              </a:tblGrid>
              <a:tr h="7782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2017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Увеличение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численности  семей с детьми,  преодолевших трудную жизненную ситуацию (% от количества находящихся на социальном сопровождении)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на 10%</a:t>
                      </a:r>
                      <a:endParaRPr lang="ru-RU" sz="1800" dirty="0"/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Снижение количества случаев изъятия детей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из семьи в связи с трудной жизненной ситуацией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на 10 %</a:t>
                      </a:r>
                      <a:endParaRPr lang="ru-RU" sz="1800" dirty="0"/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6566581"/>
            <a:ext cx="9144000" cy="0"/>
          </a:xfrm>
          <a:prstGeom prst="line">
            <a:avLst/>
          </a:prstGeom>
          <a:ln w="95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3"/>
          <p:cNvSpPr txBox="1">
            <a:spLocks/>
          </p:cNvSpPr>
          <p:nvPr/>
        </p:nvSpPr>
        <p:spPr>
          <a:xfrm>
            <a:off x="-1" y="6566424"/>
            <a:ext cx="361594" cy="2915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65282" tIns="32641" rIns="65282" bIns="32641" rtlCol="0" anchor="ctr"/>
          <a:lstStyle/>
          <a:p>
            <a:pPr algn="ctr" defTabSz="652829">
              <a:defRPr/>
            </a:pPr>
            <a:fld id="{095FF545-68EF-4740-B165-40B5676665BC}" type="slidenum">
              <a:rPr lang="ru-RU" sz="1000" b="1">
                <a:solidFill>
                  <a:prstClr val="white"/>
                </a:solidFill>
              </a:rPr>
              <a:pPr algn="ctr" defTabSz="652829">
                <a:defRPr/>
              </a:pPr>
              <a:t>10</a:t>
            </a:fld>
            <a:endParaRPr lang="ru-RU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0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91264" cy="4607024"/>
          </a:xfrm>
        </p:spPr>
        <p:txBody>
          <a:bodyPr>
            <a:normAutofit/>
          </a:bodyPr>
          <a:lstStyle/>
          <a:p>
            <a:pPr marL="800100" lvl="1" indent="-342900" algn="just">
              <a:buAutoNum type="arabicPeriod"/>
            </a:pPr>
            <a:r>
              <a:rPr lang="ru-RU" sz="1700" b="1" dirty="0" smtClean="0">
                <a:latin typeface="+mj-lt"/>
              </a:rPr>
              <a:t>Актуализировать </a:t>
            </a:r>
            <a:r>
              <a:rPr lang="ru-RU" sz="1700" b="1" dirty="0">
                <a:latin typeface="+mj-lt"/>
              </a:rPr>
              <a:t>работу </a:t>
            </a:r>
            <a:r>
              <a:rPr lang="ru-RU" sz="1700" b="1" dirty="0" smtClean="0">
                <a:latin typeface="+mj-lt"/>
              </a:rPr>
              <a:t>комиссий ТУ по признанию нуждаемости и межведомственных </a:t>
            </a:r>
            <a:r>
              <a:rPr lang="ru-RU" sz="1700" b="1" dirty="0">
                <a:latin typeface="+mj-lt"/>
              </a:rPr>
              <a:t>комиссий </a:t>
            </a:r>
            <a:r>
              <a:rPr lang="ru-RU" sz="1700" b="1" dirty="0" smtClean="0">
                <a:latin typeface="+mj-lt"/>
              </a:rPr>
              <a:t>при ОМС </a:t>
            </a:r>
            <a:r>
              <a:rPr lang="ru-RU" sz="1700" b="1" dirty="0" smtClean="0">
                <a:latin typeface="+mj-lt"/>
              </a:rPr>
              <a:t>по </a:t>
            </a:r>
            <a:r>
              <a:rPr lang="ru-RU" sz="1700" b="1" dirty="0">
                <a:latin typeface="+mj-lt"/>
              </a:rPr>
              <a:t>оказанию комплексной помощи гражданам с учётом социального сопровождения семей с детьми</a:t>
            </a:r>
            <a:r>
              <a:rPr lang="ru-RU" sz="1700" b="1" dirty="0" smtClean="0">
                <a:latin typeface="+mj-lt"/>
              </a:rPr>
              <a:t>.</a:t>
            </a:r>
          </a:p>
          <a:p>
            <a:pPr marL="800100" lvl="1" indent="-342900" algn="just">
              <a:buAutoNum type="arabicPeriod"/>
            </a:pPr>
            <a:endParaRPr lang="ru-RU" sz="1700" b="1" dirty="0" smtClean="0">
              <a:latin typeface="+mj-lt"/>
            </a:endParaRPr>
          </a:p>
          <a:p>
            <a:pPr marL="457200" lvl="1" indent="0" algn="just">
              <a:buNone/>
            </a:pPr>
            <a:r>
              <a:rPr lang="ru-RU" sz="1700" b="1" dirty="0" smtClean="0">
                <a:latin typeface="+mj-lt"/>
              </a:rPr>
              <a:t>2. </a:t>
            </a:r>
            <a:r>
              <a:rPr lang="ru-RU" sz="1700" b="1" dirty="0" smtClean="0">
                <a:latin typeface="+mj-lt"/>
              </a:rPr>
              <a:t>Закрепить </a:t>
            </a:r>
            <a:r>
              <a:rPr lang="ru-RU" sz="1700" b="1" dirty="0">
                <a:latin typeface="+mj-lt"/>
              </a:rPr>
              <a:t>ответственных лиц по </a:t>
            </a:r>
            <a:r>
              <a:rPr lang="ru-RU" sz="1700" b="1" dirty="0" smtClean="0">
                <a:latin typeface="+mj-lt"/>
              </a:rPr>
              <a:t>взаимодействию с ведомствами и учреждениями  </a:t>
            </a:r>
            <a:r>
              <a:rPr lang="ru-RU" sz="1700" b="1" dirty="0" smtClean="0">
                <a:latin typeface="+mj-lt"/>
              </a:rPr>
              <a:t>и социальному </a:t>
            </a:r>
            <a:r>
              <a:rPr lang="ru-RU" sz="1700" b="1" dirty="0">
                <a:latin typeface="+mj-lt"/>
              </a:rPr>
              <a:t>сопровождению семей с детьми </a:t>
            </a:r>
            <a:r>
              <a:rPr lang="ru-RU" sz="1700" b="1" dirty="0" smtClean="0">
                <a:latin typeface="+mj-lt"/>
              </a:rPr>
              <a:t>в ТУ.</a:t>
            </a:r>
            <a:endParaRPr lang="ru-RU" sz="1700" b="1" dirty="0" smtClean="0">
              <a:latin typeface="+mj-lt"/>
            </a:endParaRPr>
          </a:p>
          <a:p>
            <a:pPr marL="457200" lvl="1" indent="0" algn="just">
              <a:buNone/>
            </a:pPr>
            <a:endParaRPr lang="ru-RU" sz="1700" b="1" dirty="0">
              <a:latin typeface="+mj-lt"/>
            </a:endParaRPr>
          </a:p>
          <a:p>
            <a:pPr marL="457200" lvl="1" indent="0" algn="just">
              <a:buNone/>
            </a:pPr>
            <a:r>
              <a:rPr lang="ru-RU" sz="1700" b="1" dirty="0" smtClean="0">
                <a:latin typeface="+mj-lt"/>
              </a:rPr>
              <a:t>4. Организовать </a:t>
            </a:r>
            <a:r>
              <a:rPr lang="ru-RU" sz="1700" b="1" dirty="0">
                <a:latin typeface="+mj-lt"/>
              </a:rPr>
              <a:t>контроль </a:t>
            </a:r>
            <a:r>
              <a:rPr lang="ru-RU" sz="1700" b="1" dirty="0" smtClean="0">
                <a:latin typeface="+mj-lt"/>
              </a:rPr>
              <a:t>за </a:t>
            </a:r>
            <a:r>
              <a:rPr lang="ru-RU" sz="1700" b="1" dirty="0">
                <a:latin typeface="+mj-lt"/>
              </a:rPr>
              <a:t>оказанием своевременной помощи семьям, рассматривать результаты социального сопровождения на заседании межведомственной </a:t>
            </a:r>
            <a:r>
              <a:rPr lang="ru-RU" sz="1700" b="1" dirty="0" smtClean="0">
                <a:latin typeface="+mj-lt"/>
              </a:rPr>
              <a:t>комиссии.</a:t>
            </a:r>
            <a:endParaRPr lang="ru-RU" sz="1700" b="1" dirty="0">
              <a:latin typeface="+mj-lt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457944"/>
            <a:ext cx="8280920" cy="461665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Предложения </a:t>
            </a:r>
            <a:r>
              <a:rPr lang="ru-RU" sz="24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 для </a:t>
            </a:r>
            <a:r>
              <a:rPr lang="ru-RU" sz="24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реализации Модельной программы</a:t>
            </a:r>
            <a:endParaRPr lang="ru-RU" sz="2400" b="1" dirty="0">
              <a:solidFill>
                <a:srgbClr val="DB251D"/>
              </a:solidFill>
              <a:latin typeface="+mj-lt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010323"/>
            <a:ext cx="82809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Федеральный закон Российской Федерации» от 28 декабря 2013г. № 442-ФЗ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«Об основах социального обслуживания граждан в Российской Федерации»;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lang="ru-RU" sz="16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остановление Правительства Пермского края от 5 ноября 2014г. № 1261-п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Порядка межведомственного взаимодействия исполнительных органов государственной власти Пермского края при предоставлении социальных услуг и социального сопровождения»;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Постановление Правительства Пермского края от 31 октября 2016г. № 990-п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Регламента межведомственного взаимодействия исполнительных органов государственной власти Пермского края в связи с реализацией полномочий Пермского края в сфере социального обслуживания»;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Порядок межведомственного взаимодействия по профилактике детского и семейного неблагополучия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(утверждён постановлением КДН и ЗП Пермского края от 29 июня 2016г. № 12);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539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PMingLiU"/>
                <a:cs typeface="Times New Roman" pitchFamily="18" charset="0"/>
              </a:rPr>
              <a:t>Модельная программа социального сопровождения семей с детьми в Пермском крае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PMingLiU"/>
                <a:cs typeface="Times New Roman" pitchFamily="18" charset="0"/>
              </a:rPr>
              <a:t>(разработана в целях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 реализации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распоряжения Правительства Пермского края от 12 сентября 2016 г. № 28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8-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«Об утверждении Комплекса мер Пермского края по развитию эффективных практик социального сопровождения семей с детьми, нуждающихся в социальной помощи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7358" y="260648"/>
            <a:ext cx="431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Нормативные документы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90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8212" y="257746"/>
            <a:ext cx="6830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Семьи с детьми, проживающие в Пермском крае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9601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</a:rPr>
              <a:t>Всего семей – 356 тыс., в них 557 тыс. детей</a:t>
            </a:r>
          </a:p>
          <a:p>
            <a:pPr algn="ctr"/>
            <a:r>
              <a:rPr lang="ru-RU" b="1" dirty="0" smtClean="0">
                <a:latin typeface="+mj-lt"/>
              </a:rPr>
              <a:t>В том числе семей состоящих на учете в органах </a:t>
            </a:r>
          </a:p>
          <a:p>
            <a:pPr algn="ctr"/>
            <a:r>
              <a:rPr lang="ru-RU" b="1" dirty="0" smtClean="0">
                <a:latin typeface="+mj-lt"/>
              </a:rPr>
              <a:t>социальной защиты</a:t>
            </a:r>
            <a:r>
              <a:rPr lang="en-US" b="1" dirty="0" smtClean="0">
                <a:latin typeface="+mj-lt"/>
              </a:rPr>
              <a:t> - </a:t>
            </a:r>
            <a:r>
              <a:rPr lang="ru-RU" b="1" dirty="0" smtClean="0">
                <a:latin typeface="+mj-lt"/>
              </a:rPr>
              <a:t> 135 350 (</a:t>
            </a:r>
            <a:r>
              <a:rPr lang="en-US" b="1" dirty="0" smtClean="0">
                <a:latin typeface="Calibri" panose="020F0502020204030204" pitchFamily="34" charset="0"/>
              </a:rPr>
              <a:t>3</a:t>
            </a:r>
            <a:r>
              <a:rPr lang="ru-RU" b="1" dirty="0" smtClean="0">
                <a:latin typeface="Calibri" panose="020F0502020204030204" pitchFamily="34" charset="0"/>
              </a:rPr>
              <a:t>8</a:t>
            </a:r>
            <a:r>
              <a:rPr lang="en-US" b="1" dirty="0" smtClean="0">
                <a:latin typeface="Calibri" panose="020F0502020204030204" pitchFamily="34" charset="0"/>
              </a:rPr>
              <a:t>%</a:t>
            </a:r>
            <a:r>
              <a:rPr lang="ru-RU" b="1" dirty="0" smtClean="0">
                <a:latin typeface="Calibri" panose="020F0502020204030204" pitchFamily="34" charset="0"/>
              </a:rPr>
              <a:t>), в них 278 350 детей (50%) </a:t>
            </a:r>
            <a:endParaRPr lang="ru-RU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411130"/>
              </p:ext>
            </p:extLst>
          </p:nvPr>
        </p:nvGraphicFramePr>
        <p:xfrm>
          <a:off x="590014" y="1821656"/>
          <a:ext cx="7946664" cy="448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4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862" y="165051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Показатели семейного и детского неблагополучия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93625"/>
              </p:ext>
            </p:extLst>
          </p:nvPr>
        </p:nvGraphicFramePr>
        <p:xfrm>
          <a:off x="163963" y="764704"/>
          <a:ext cx="4377367" cy="54678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6377"/>
                <a:gridCol w="1110790"/>
                <a:gridCol w="1152128"/>
                <a:gridCol w="648072"/>
              </a:tblGrid>
              <a:tr h="1048251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Всего совершено</a:t>
                      </a: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за 5 мес. 2017 года 585 преступлений несовершеннолетними (в 2016 году – 788).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Снижение преступности среди несовершеннолетних по Пермскому краю 25%.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Рост в 12 территориях Пермского края.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1790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Территория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Количество</a:t>
                      </a:r>
                      <a:r>
                        <a:rPr lang="ru-RU" sz="1100" b="1" baseline="0" dirty="0" smtClean="0">
                          <a:latin typeface="+mj-lt"/>
                        </a:rPr>
                        <a:t> преступлений 5 мес.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2016</a:t>
                      </a:r>
                      <a:r>
                        <a:rPr lang="ru-RU" sz="1100" b="1" dirty="0" smtClean="0">
                          <a:latin typeface="Calibri" panose="020F0502020204030204" pitchFamily="34" charset="0"/>
                        </a:rPr>
                        <a:t> года</a:t>
                      </a:r>
                      <a:endParaRPr lang="ru-RU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Количество</a:t>
                      </a:r>
                      <a:r>
                        <a:rPr lang="ru-RU" sz="1100" b="1" baseline="0" dirty="0" smtClean="0">
                          <a:latin typeface="+mj-lt"/>
                        </a:rPr>
                        <a:t> преступлений 5 мес.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ru-RU" sz="1100" b="1" dirty="0" smtClean="0">
                          <a:latin typeface="Calibri" panose="020F0502020204030204" pitchFamily="34" charset="0"/>
                        </a:rPr>
                        <a:t> года</a:t>
                      </a:r>
                      <a:endParaRPr lang="ru-RU" sz="11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% роста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Губахинский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30,8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Кизеловский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133,3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Чердынский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Ординский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6515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Осинский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Краснокамский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78,3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5371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Добрянский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15,4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Ильинский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702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Нытвенский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9,1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5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Пермский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116,7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08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Б-Сосновский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66,7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2511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Гонозаводский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91871"/>
              </p:ext>
            </p:extLst>
          </p:nvPr>
        </p:nvGraphicFramePr>
        <p:xfrm>
          <a:off x="4716016" y="764704"/>
          <a:ext cx="4203028" cy="546785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66377"/>
                <a:gridCol w="1008459"/>
                <a:gridCol w="1008112"/>
                <a:gridCol w="720080"/>
              </a:tblGrid>
              <a:tr h="1048251">
                <a:tc gridSpan="4"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+mj-lt"/>
                        </a:rPr>
                        <a:t>Всего количество семей находящихся в социально опасном положении на 01.06.2017 года</a:t>
                      </a:r>
                      <a:r>
                        <a:rPr lang="ru-RU" sz="1200" b="1" baseline="0" dirty="0" smtClean="0">
                          <a:latin typeface="+mj-lt"/>
                        </a:rPr>
                        <a:t> – 3391. (в 2016 году – 3625).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latin typeface="+mj-lt"/>
                        </a:rPr>
                        <a:t>Снижение по сравнению с аналогичным периодом 2016 года на 6,4 %.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latin typeface="+mj-lt"/>
                        </a:rPr>
                        <a:t>Рост в 14 территориях Пермского края.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2702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Территория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Количество семей в СОП 5 мес. 2016 год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+mj-lt"/>
                        </a:rPr>
                        <a:t>Количество семей в СОП 5 мес. 2017 года</a:t>
                      </a:r>
                      <a:endParaRPr lang="ru-RU" sz="11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% роста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Бардымский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Гремячинск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Губахинский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49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Карагайский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6515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Кишертский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41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Лысьва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85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89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537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Нытвенский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4799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Осинский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48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70264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Очерский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58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66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655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Сивинский</a:t>
                      </a:r>
                      <a:r>
                        <a:rPr lang="ru-RU" sz="1400" b="1" dirty="0" smtClean="0">
                          <a:latin typeface="+mj-lt"/>
                        </a:rPr>
                        <a:t> 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31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30832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j-lt"/>
                        </a:rPr>
                        <a:t>Усольский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25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j-lt"/>
                        </a:rPr>
                        <a:t>Чайковский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114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119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2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 txBox="1">
            <a:spLocks/>
          </p:cNvSpPr>
          <p:nvPr/>
        </p:nvSpPr>
        <p:spPr>
          <a:xfrm>
            <a:off x="-1" y="6566424"/>
            <a:ext cx="361594" cy="2915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65282" tIns="32641" rIns="65282" bIns="32641" rtlCol="0" anchor="ctr"/>
          <a:lstStyle/>
          <a:p>
            <a:pPr algn="ctr" defTabSz="652829">
              <a:defRPr/>
            </a:pPr>
            <a:fld id="{095FF545-68EF-4740-B165-40B5676665BC}" type="slidenum">
              <a:rPr lang="ru-RU" sz="1000" b="1">
                <a:solidFill>
                  <a:prstClr val="white"/>
                </a:solidFill>
              </a:rPr>
              <a:pPr algn="ctr" defTabSz="652829">
                <a:defRPr/>
              </a:pPr>
              <a:t>5</a:t>
            </a:fld>
            <a:endParaRPr lang="ru-RU" sz="1000" b="1" dirty="0">
              <a:solidFill>
                <a:prstClr val="white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 bwMode="auto">
          <a:xfrm>
            <a:off x="61360" y="248776"/>
            <a:ext cx="8736194" cy="33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defTabSz="914070"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rebuchet MS" pitchFamily="34" charset="0"/>
              </a:rPr>
              <a:t>Цели </a:t>
            </a:r>
            <a:r>
              <a:rPr lang="ru-RU" sz="2400" b="1" dirty="0">
                <a:solidFill>
                  <a:srgbClr val="0070C0"/>
                </a:solidFill>
                <a:latin typeface="Trebuchet MS" pitchFamily="34" charset="0"/>
              </a:rPr>
              <a:t>и задачи </a:t>
            </a:r>
            <a:r>
              <a:rPr lang="ru-RU" sz="2400" b="1" dirty="0" smtClean="0">
                <a:solidFill>
                  <a:srgbClr val="0070C0"/>
                </a:solidFill>
                <a:latin typeface="Trebuchet MS" pitchFamily="34" charset="0"/>
              </a:rPr>
              <a:t>социального сопровождения </a:t>
            </a:r>
            <a:endParaRPr lang="ru-RU" sz="2400" b="1" dirty="0">
              <a:solidFill>
                <a:srgbClr val="0070C0"/>
              </a:solidFill>
              <a:latin typeface="Trebuchet MS" pitchFamily="34" charset="0"/>
            </a:endParaRPr>
          </a:p>
          <a:p>
            <a:pPr defTabSz="914070">
              <a:defRPr/>
            </a:pPr>
            <a:endParaRPr lang="ru-RU" sz="1600" b="1" i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3177" y="764704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566581"/>
            <a:ext cx="9144000" cy="0"/>
          </a:xfrm>
          <a:prstGeom prst="line">
            <a:avLst/>
          </a:prstGeom>
          <a:ln w="95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9552" y="4077072"/>
            <a:ext cx="176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070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797" y="891584"/>
            <a:ext cx="86167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80">
              <a:spcBef>
                <a:spcPts val="600"/>
              </a:spcBef>
              <a:defRPr/>
            </a:pPr>
            <a:r>
              <a:rPr lang="ru-RU" sz="2400" b="1" kern="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Цель : </a:t>
            </a:r>
          </a:p>
          <a:p>
            <a:pPr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b="1" kern="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п</a:t>
            </a:r>
            <a:r>
              <a:rPr lang="ru-RU" sz="2400" dirty="0" smtClean="0"/>
              <a:t>рофилактика и раннее выявление детского и семейного неблагополучия, мобилизация возможностей для сохранения семейного окружения ребенка и активизации внутреннего потенциала семьи </a:t>
            </a:r>
          </a:p>
          <a:p>
            <a:pPr defTabSz="914180"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Задачи </a:t>
            </a:r>
            <a:r>
              <a:rPr lang="ru-RU" sz="2400" dirty="0" smtClean="0"/>
              <a:t>:</a:t>
            </a:r>
          </a:p>
          <a:p>
            <a:pPr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организация работы по содействию в получении семьей необходимой помощи для преодоления трудной жизненной ситуации;</a:t>
            </a:r>
          </a:p>
          <a:p>
            <a:pPr defTabSz="914180">
              <a:spcBef>
                <a:spcPts val="600"/>
              </a:spcBef>
              <a:buFont typeface="Arial" charset="0"/>
              <a:buChar char="•"/>
              <a:defRPr/>
            </a:pPr>
            <a:r>
              <a:rPr lang="ru-RU" sz="2400" kern="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с</a:t>
            </a:r>
            <a:r>
              <a:rPr lang="ru-RU" sz="2400" kern="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оздание устойчивого механизма межведомственного взаимодействия органов и учреждения при организации оказания семье медицинской, педагогической, психологической, юридической, социальной помощи.; </a:t>
            </a:r>
          </a:p>
          <a:p>
            <a:pPr marL="285750" indent="-285750" defTabSz="914180">
              <a:spcBef>
                <a:spcPts val="600"/>
              </a:spcBef>
              <a:defRPr/>
            </a:pPr>
            <a:endParaRPr lang="ru-RU" sz="2400" dirty="0" smtClean="0"/>
          </a:p>
          <a:p>
            <a:pPr defTabSz="914180">
              <a:spcBef>
                <a:spcPts val="600"/>
              </a:spcBef>
              <a:buFont typeface="Arial" charset="0"/>
              <a:buChar char="•"/>
              <a:defRPr/>
            </a:pPr>
            <a:endParaRPr lang="ru-RU" dirty="0" smtClean="0"/>
          </a:p>
          <a:p>
            <a:pPr defTabSz="914180">
              <a:spcBef>
                <a:spcPts val="600"/>
              </a:spcBef>
              <a:defRPr/>
            </a:pPr>
            <a:endParaRPr lang="ru-RU" dirty="0" smtClean="0"/>
          </a:p>
          <a:p>
            <a:pPr marL="285750" indent="-285750" defTabSz="914180">
              <a:spcBef>
                <a:spcPts val="600"/>
              </a:spcBef>
              <a:buFont typeface="Arial" charset="0"/>
              <a:buChar char="•"/>
              <a:defRPr/>
            </a:pPr>
            <a:endParaRPr lang="ru-RU" sz="2000" kern="0" dirty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51524026"/>
              </p:ext>
            </p:extLst>
          </p:nvPr>
        </p:nvGraphicFramePr>
        <p:xfrm>
          <a:off x="0" y="764704"/>
          <a:ext cx="8964488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Межведомственное взаимодействие в предоставлении социального сопровождения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491880" y="2708920"/>
            <a:ext cx="432048" cy="333037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5364088" y="2708920"/>
            <a:ext cx="432048" cy="288032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6516216" y="3041957"/>
            <a:ext cx="360040" cy="356921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96236" y="4077072"/>
            <a:ext cx="396044" cy="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887622" y="2906942"/>
            <a:ext cx="344118" cy="27003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2529102" y="4653136"/>
            <a:ext cx="386714" cy="36004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526158" y="4725144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084168" y="4581128"/>
            <a:ext cx="216024" cy="288032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907704" y="3789040"/>
            <a:ext cx="324036" cy="7200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39"/>
            <a:ext cx="7272808" cy="60008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56668" y="265503"/>
            <a:ext cx="8469900" cy="52322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Алгоритм социального сопровождения</a:t>
            </a:r>
            <a:endParaRPr lang="ru-RU" sz="2800" b="1" dirty="0">
              <a:solidFill>
                <a:srgbClr val="DB251D"/>
              </a:solidFill>
              <a:latin typeface="+mj-lt"/>
              <a:ea typeface="PT Serif" charset="0"/>
              <a:cs typeface="PT Serif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799692" y="908720"/>
            <a:ext cx="5040560" cy="10248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123728" y="983079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1. Выявление признаков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неблагополучия</a:t>
            </a:r>
            <a:r>
              <a:rPr lang="en-US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и информирование ТУ</a:t>
            </a:r>
            <a:endParaRPr lang="ru-RU" sz="1400" b="1" dirty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>
                <a:latin typeface="+mj-lt"/>
                <a:ea typeface="Arial" charset="0"/>
                <a:cs typeface="Arial" charset="0"/>
              </a:rPr>
              <a:t>С</a:t>
            </a:r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убъекты 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системы профилактики, </a:t>
            </a:r>
            <a:endParaRPr lang="ru-RU" sz="1400" b="1" dirty="0" smtClean="0"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граждане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, организации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59632" y="2276871"/>
            <a:ext cx="6192688" cy="7981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367644" y="2336393"/>
            <a:ext cx="5976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2. Определение нуждаемости семьи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в социальном сопровождении, </a:t>
            </a:r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разработка проекта индивидуальной программы сопровождения</a:t>
            </a:r>
          </a:p>
          <a:p>
            <a:pPr algn="ctr"/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 ТУ 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МСР ПК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187624" y="3431487"/>
            <a:ext cx="6263976" cy="8056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1486950" y="3357254"/>
            <a:ext cx="5789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3. Утверждение индивидуальной программы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сопровождения, 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определение участников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социального сопровождения 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видов 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помощи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на заседании межведомственной комиссии</a:t>
            </a:r>
            <a:endParaRPr lang="ru-RU" sz="1400" b="1" dirty="0" smtClean="0">
              <a:solidFill>
                <a:srgbClr val="FF0000"/>
              </a:solidFill>
              <a:latin typeface="+mj-lt"/>
              <a:ea typeface="Arial" charset="0"/>
              <a:cs typeface="Arial" charset="0"/>
            </a:endParaRPr>
          </a:p>
          <a:p>
            <a:pPr algn="ctr"/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ОИГВ, ОМС, субъекты системы профилактики</a:t>
            </a:r>
            <a:endParaRPr lang="ru-RU" sz="14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297360" y="4589113"/>
            <a:ext cx="6192688" cy="8761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485796" y="4550133"/>
            <a:ext cx="57632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4. Оказание помощи семье</a:t>
            </a:r>
          </a:p>
          <a:p>
            <a:pPr algn="ctr"/>
            <a:r>
              <a:rPr lang="ru-RU" sz="1400" b="1" dirty="0">
                <a:latin typeface="+mj-lt"/>
                <a:ea typeface="Arial" charset="0"/>
                <a:cs typeface="Arial" charset="0"/>
              </a:rPr>
              <a:t> ТУ МСР ПК,  ОМС, </a:t>
            </a:r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 учреждения здравоохранения, образования, культуры 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и спорта, </a:t>
            </a:r>
            <a:r>
              <a:rPr lang="ru-RU" sz="1400" b="1" dirty="0" err="1">
                <a:latin typeface="+mj-lt"/>
                <a:ea typeface="Arial" charset="0"/>
                <a:cs typeface="Arial" charset="0"/>
              </a:rPr>
              <a:t>КДНиЗП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, </a:t>
            </a:r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служба 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занятости, </a:t>
            </a:r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ЗАГС, </a:t>
            </a:r>
            <a:r>
              <a:rPr lang="ru-RU" sz="1400" b="1" dirty="0">
                <a:latin typeface="+mj-lt"/>
                <a:ea typeface="Arial" charset="0"/>
                <a:cs typeface="Arial" charset="0"/>
              </a:rPr>
              <a:t>иные </a:t>
            </a:r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заинтересованные организации  </a:t>
            </a:r>
            <a:endParaRPr lang="ru-RU" sz="14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1907704" y="5805264"/>
            <a:ext cx="4932548" cy="88083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171675" y="594806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5. </a:t>
            </a:r>
            <a:r>
              <a:rPr lang="ru-RU" sz="1400" b="1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Оценка результатов помощи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семье</a:t>
            </a:r>
          </a:p>
          <a:p>
            <a:pPr algn="ctr"/>
            <a:r>
              <a:rPr lang="ru-RU" sz="1400" b="1" dirty="0" smtClean="0">
                <a:latin typeface="+mj-lt"/>
                <a:ea typeface="Arial" charset="0"/>
                <a:cs typeface="Arial" charset="0"/>
              </a:rPr>
              <a:t>ТУ МСР ПК</a:t>
            </a:r>
            <a:endParaRPr lang="en-US" sz="1400" b="1" dirty="0"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89" name="Прямая со стрелкой 88"/>
          <p:cNvCxnSpPr>
            <a:stCxn id="51" idx="4"/>
          </p:cNvCxnSpPr>
          <p:nvPr/>
        </p:nvCxnSpPr>
        <p:spPr>
          <a:xfrm>
            <a:off x="4319972" y="1933575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319972" y="3075057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360844" y="4246772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393704" y="5462923"/>
            <a:ext cx="0" cy="3423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5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56669" y="265503"/>
            <a:ext cx="8469900" cy="52322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DB251D"/>
                </a:solidFill>
                <a:latin typeface="+mj-lt"/>
                <a:ea typeface="PT Serif" charset="0"/>
                <a:cs typeface="PT Serif" charset="0"/>
              </a:rPr>
              <a:t>Социальное сопровождение семей</a:t>
            </a:r>
            <a:endParaRPr lang="ru-RU" sz="2800" b="1" dirty="0">
              <a:solidFill>
                <a:srgbClr val="DB251D"/>
              </a:solidFill>
              <a:latin typeface="+mj-lt"/>
              <a:ea typeface="PT Serif" charset="0"/>
              <a:cs typeface="PT Serif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687333"/>
              </p:ext>
            </p:extLst>
          </p:nvPr>
        </p:nvGraphicFramePr>
        <p:xfrm>
          <a:off x="759171" y="270067"/>
          <a:ext cx="80648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07865"/>
              </p:ext>
            </p:extLst>
          </p:nvPr>
        </p:nvGraphicFramePr>
        <p:xfrm>
          <a:off x="1043608" y="3726324"/>
          <a:ext cx="6984776" cy="30175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376880"/>
                <a:gridCol w="1182564"/>
                <a:gridCol w="1712666"/>
                <a:gridCol w="1712666"/>
              </a:tblGrid>
              <a:tr h="1886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Категории</a:t>
                      </a:r>
                      <a:r>
                        <a:rPr lang="ru-RU" sz="1200" b="1" baseline="0" dirty="0" smtClean="0">
                          <a:effectLst/>
                          <a:latin typeface="+mj-lt"/>
                        </a:rPr>
                        <a:t> семей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Всего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Нуждающихся</a:t>
                      </a:r>
                      <a:r>
                        <a:rPr lang="ru-RU" sz="1200" b="1" baseline="0" dirty="0" smtClean="0">
                          <a:effectLst/>
                          <a:latin typeface="+mj-lt"/>
                        </a:rPr>
                        <a:t> в социальном сопровождении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% охвата от общего количества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6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j-lt"/>
                        </a:rPr>
                        <a:t>Семьи, находящиеся в социально-опасном положении</a:t>
                      </a:r>
                      <a:r>
                        <a:rPr lang="ru-RU" sz="1200" b="1" baseline="0" dirty="0" smtClean="0">
                          <a:latin typeface="+mj-lt"/>
                        </a:rPr>
                        <a:t> и группа риска</a:t>
                      </a:r>
                      <a:endParaRPr lang="ru-RU" sz="1200" b="1" dirty="0" smtClean="0">
                        <a:latin typeface="+mj-lt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6370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 </a:t>
                      </a:r>
                      <a:r>
                        <a:rPr lang="ru-RU" sz="1200" b="1" baseline="0" dirty="0" smtClean="0">
                          <a:latin typeface="+mj-lt"/>
                        </a:rPr>
                        <a:t>6370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100 %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88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Замещающие</a:t>
                      </a:r>
                      <a:r>
                        <a:rPr lang="ru-RU" sz="1200" b="1" baseline="0" dirty="0" smtClean="0">
                          <a:latin typeface="+mj-lt"/>
                        </a:rPr>
                        <a:t> семьи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7260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6500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90 %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888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Дети-инвалиды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7890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3500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 45 %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406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Многодетные семьи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26 400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 5</a:t>
                      </a:r>
                      <a:r>
                        <a:rPr lang="ru-RU" sz="1200" b="1" baseline="0" dirty="0" smtClean="0">
                          <a:latin typeface="+mj-lt"/>
                        </a:rPr>
                        <a:t> 153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smtClean="0">
                          <a:latin typeface="+mj-lt"/>
                        </a:rPr>
                        <a:t> 20%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+mj-lt"/>
                        </a:rPr>
                        <a:t>(с высоким риском неблагополучия)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00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Малообеспеченные семьи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86500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2000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j-lt"/>
                        </a:rPr>
                        <a:t>2,3 % (социальные контракты)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884099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Всего семей - 17760</a:t>
            </a:r>
            <a:endParaRPr lang="ru-RU" sz="16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7223" y="335699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j-lt"/>
              </a:rPr>
              <a:t>Количество семей, нуждающихся в социальном сопровождении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55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2992" y="20357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Охват социальным сопровождением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в соответствии с Модельной программой  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58742"/>
              </p:ext>
            </p:extLst>
          </p:nvPr>
        </p:nvGraphicFramePr>
        <p:xfrm>
          <a:off x="332839" y="1052736"/>
          <a:ext cx="8487633" cy="506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041"/>
                <a:gridCol w="1512168"/>
                <a:gridCol w="3816424"/>
              </a:tblGrid>
              <a:tr h="77823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(не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менее 20 000)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Примечание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являются получателями реабилитационных услуг и сопровождения на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31.07.2017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9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находящиеся в социально-опасном положении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3 500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370 (СОП) + 3140 (признанные нуждающимися по обстоятельствам СОП и группа риска)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Дети из замещающих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семьи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9 000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9 460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Дети-инвалиды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2 000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2 825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 с детьми с ОВЗ до 3 лет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300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Многодетные семьи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10 000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                                 </a:t>
                      </a:r>
                      <a:r>
                        <a:rPr lang="ru-RU" sz="1400" dirty="0" smtClean="0">
                          <a:solidFill>
                            <a:srgbClr val="1D4779"/>
                          </a:solidFill>
                        </a:rPr>
                        <a:t>5</a:t>
                      </a:r>
                      <a:r>
                        <a:rPr lang="ru-RU" sz="1400" baseline="0" dirty="0" smtClean="0">
                          <a:solidFill>
                            <a:srgbClr val="1D4779"/>
                          </a:solidFill>
                        </a:rPr>
                        <a:t> 120 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(сопровождение  зоны «высокого риска»)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Малообеспеченные семьи 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500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1 330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соцконтракт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имеющие намерение отказаться от ребенка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Беременные женщины, имеющие намерение отказаться от ребенка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Семьи, в которых несовершеннолетний находится в конфликте с законом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500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0" y="6566581"/>
            <a:ext cx="9144000" cy="0"/>
          </a:xfrm>
          <a:prstGeom prst="line">
            <a:avLst/>
          </a:prstGeom>
          <a:ln w="95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3"/>
          <p:cNvSpPr txBox="1">
            <a:spLocks/>
          </p:cNvSpPr>
          <p:nvPr/>
        </p:nvSpPr>
        <p:spPr>
          <a:xfrm>
            <a:off x="-1" y="6566424"/>
            <a:ext cx="361594" cy="2915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65282" tIns="32641" rIns="65282" bIns="32641" rtlCol="0" anchor="ctr"/>
          <a:lstStyle/>
          <a:p>
            <a:pPr algn="ctr" defTabSz="652829">
              <a:defRPr/>
            </a:pPr>
            <a:fld id="{095FF545-68EF-4740-B165-40B5676665BC}" type="slidenum">
              <a:rPr lang="ru-RU" sz="1000" b="1">
                <a:solidFill>
                  <a:prstClr val="white"/>
                </a:solidFill>
              </a:rPr>
              <a:pPr algn="ctr" defTabSz="652829">
                <a:defRPr/>
              </a:pPr>
              <a:t>9</a:t>
            </a:fld>
            <a:endParaRPr lang="ru-RU" sz="1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88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844</Words>
  <Application>Microsoft Office PowerPoint</Application>
  <PresentationFormat>Экран (4:3)</PresentationFormat>
  <Paragraphs>242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Предложения  для реализации Модельной программы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Имайкина Ляйсан Фаимовна</cp:lastModifiedBy>
  <cp:revision>160</cp:revision>
  <cp:lastPrinted>2017-06-23T08:25:20Z</cp:lastPrinted>
  <dcterms:created xsi:type="dcterms:W3CDTF">2017-05-29T11:46:36Z</dcterms:created>
  <dcterms:modified xsi:type="dcterms:W3CDTF">2017-08-11T03:57:59Z</dcterms:modified>
</cp:coreProperties>
</file>