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5" r:id="rId4"/>
    <p:sldId id="281" r:id="rId5"/>
    <p:sldId id="282" r:id="rId6"/>
    <p:sldId id="277" r:id="rId7"/>
    <p:sldId id="284" r:id="rId8"/>
    <p:sldId id="283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A893A-9570-40C1-85C1-990F15D5F1A5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363A5-8FA7-4A99-B9FB-86859BC4E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4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63A5-8FA7-4A99-B9FB-86859BC4E14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05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63A5-8FA7-4A99-B9FB-86859BC4E14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0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63A5-8FA7-4A99-B9FB-86859BC4E14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0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9942" y="5372919"/>
            <a:ext cx="7075852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942" y="1785076"/>
            <a:ext cx="8301039" cy="31085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Передача отдельных государственных полномочий по обеспечению детей-сирот, детей, оставшихся без попечения родителей, лиц из их числа жилыми помещениями специализированного жилищного фонда Пермского края в органы местного самоуправления Пермского края </a:t>
            </a:r>
            <a:endParaRPr lang="ru-RU" sz="2800" b="1" dirty="0">
              <a:solidFill>
                <a:srgbClr val="DB25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5372918"/>
            <a:ext cx="1692816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r"/>
            <a:r>
              <a:rPr lang="ru-RU" dirty="0" smtClean="0">
                <a:latin typeface="PT Serif" charset="0"/>
                <a:ea typeface="PT Serif" charset="0"/>
                <a:cs typeface="PT Serif" charset="0"/>
              </a:rPr>
              <a:t>12 июля 2017</a:t>
            </a:r>
            <a:endParaRPr lang="en-US" dirty="0">
              <a:latin typeface="PT Serif" charset="0"/>
              <a:ea typeface="PT Serif" charset="0"/>
              <a:cs typeface="PT Serif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0667" y="5171486"/>
            <a:ext cx="819041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chaikrc.ru/images/min-vo_sots_razvitia_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3" y="548680"/>
            <a:ext cx="25146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3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02727" y="166038"/>
            <a:ext cx="8823842" cy="592361"/>
            <a:chOff x="270302" y="166037"/>
            <a:chExt cx="11765123" cy="592361"/>
          </a:xfrm>
        </p:grpSpPr>
        <p:sp>
          <p:nvSpPr>
            <p:cNvPr id="11" name="TextBox 10"/>
            <p:cNvSpPr txBox="1"/>
            <p:nvPr/>
          </p:nvSpPr>
          <p:spPr>
            <a:xfrm>
              <a:off x="742225" y="296279"/>
              <a:ext cx="11293200" cy="46166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Нормативно-правовая база</a:t>
              </a:r>
              <a:endParaRPr lang="en-US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02727" y="1331481"/>
            <a:ext cx="8775000" cy="2816156"/>
          </a:xfrm>
          <a:prstGeom prst="rect">
            <a:avLst/>
          </a:prstGeom>
          <a:noFill/>
          <a:effectLst/>
        </p:spPr>
        <p:txBody>
          <a:bodyPr wrap="square" tIns="0" numCol="1" rtlCol="0" anchor="t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FA1310"/>
              </a:buClr>
              <a:buFont typeface="+mj-lt"/>
              <a:buAutoNum type="arabicPeriod"/>
              <a:tabLst>
                <a:tab pos="0" algn="l"/>
                <a:tab pos="360000" algn="l"/>
              </a:tabLst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Федеральный Закон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Российской Федерации от 21 декабря 1996 года № 159-ФЗ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</a:b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«О </a:t>
            </a:r>
            <a:r>
              <a:rPr lang="ru-RU" dirty="0" smtClean="0"/>
              <a:t>дополнительных гарантиях по социальной поддержке детей-сирот и детей, оставшихся без попечения родителей»;</a:t>
            </a:r>
          </a:p>
          <a:p>
            <a:pPr marL="342900" indent="-342900" algn="just">
              <a:spcAft>
                <a:spcPts val="1200"/>
              </a:spcAft>
              <a:buClr>
                <a:srgbClr val="FA1310"/>
              </a:buClr>
              <a:buFont typeface="+mj-lt"/>
              <a:buAutoNum type="arabicPeriod"/>
              <a:tabLst>
                <a:tab pos="0" algn="l"/>
                <a:tab pos="360000" algn="l"/>
              </a:tabLst>
            </a:pPr>
            <a:r>
              <a:rPr lang="ru-RU" dirty="0" smtClean="0"/>
              <a:t>Закон </a:t>
            </a:r>
            <a:r>
              <a:rPr lang="ru-RU" dirty="0"/>
              <a:t>Пермской области от 29.12.2004 </a:t>
            </a:r>
            <a:r>
              <a:rPr lang="ru-RU" dirty="0" smtClean="0"/>
              <a:t>года № 1939-419. </a:t>
            </a:r>
            <a:r>
              <a:rPr lang="ru-RU" dirty="0"/>
              <a:t>«О мерах по социальной поддержке детей-сирот и детей, оставшихся без попечения родителей</a:t>
            </a:r>
            <a:r>
              <a:rPr lang="ru-RU" dirty="0" smtClean="0"/>
              <a:t>»;</a:t>
            </a:r>
          </a:p>
          <a:p>
            <a:pPr marL="342900" indent="-342900" algn="just">
              <a:spcAft>
                <a:spcPts val="1200"/>
              </a:spcAft>
              <a:buClr>
                <a:srgbClr val="FA1310"/>
              </a:buClr>
              <a:buFont typeface="+mj-lt"/>
              <a:buAutoNum type="arabicPeriod"/>
              <a:tabLst>
                <a:tab pos="0" algn="l"/>
                <a:tab pos="360000" algn="l"/>
              </a:tabLst>
            </a:pPr>
            <a:r>
              <a:rPr lang="ru-RU" dirty="0" smtClean="0"/>
              <a:t>Закон </a:t>
            </a:r>
            <a:r>
              <a:rPr lang="ru-RU" dirty="0"/>
              <a:t>Пермского края от 10 мая 2017 г. № 88-ПК </a:t>
            </a:r>
            <a:r>
              <a:rPr lang="ru-RU" dirty="0" smtClean="0"/>
              <a:t>«</a:t>
            </a:r>
            <a:r>
              <a:rPr lang="ru-RU" dirty="0"/>
              <a:t>О наделении органов местного самоуправления отдельными государственными полномочиями по обеспечению жилыми помещениями детей-сирот и детей, оставшихся без попечения родителей, лиц из числа детей-сирот и детей, оставшихся без попечения родителей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9037" y="4581127"/>
            <a:ext cx="8910000" cy="1323439"/>
          </a:xfrm>
          <a:prstGeom prst="rect">
            <a:avLst/>
          </a:prstGeom>
          <a:noFill/>
          <a:effectLst/>
        </p:spPr>
        <p:txBody>
          <a:bodyPr wrap="square" numCol="1" rtlCol="0" anchor="t">
            <a:spAutoFit/>
          </a:bodyPr>
          <a:lstStyle/>
          <a:p>
            <a:pPr algn="just">
              <a:tabLst>
                <a:tab pos="0" algn="l"/>
                <a:tab pos="360000" algn="l"/>
              </a:tabLst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		В соответствии с Законом Пермского края 88-ПК (далее – Закон) с 1 июля 2017 года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органы местного самоуправления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Пермского края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наделяются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отдельными государственными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полномочиями по обеспечению жилыми помещениями детей-сирот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и детей, оставшихся без попечения родителей, лиц из числа детей-сирот и детей,  оставшихся без попечения родителей.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4291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2727" y="166038"/>
            <a:ext cx="8797138" cy="592361"/>
            <a:chOff x="270302" y="166037"/>
            <a:chExt cx="11729517" cy="592361"/>
          </a:xfrm>
        </p:grpSpPr>
        <p:sp>
          <p:nvSpPr>
            <p:cNvPr id="8" name="TextBox 7"/>
            <p:cNvSpPr txBox="1"/>
            <p:nvPr/>
          </p:nvSpPr>
          <p:spPr>
            <a:xfrm>
              <a:off x="706619" y="269210"/>
              <a:ext cx="11293200" cy="46166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Состав передаваемых полномочий</a:t>
              </a:r>
              <a:endParaRPr lang="en-US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811" y="1434328"/>
            <a:ext cx="3305193" cy="639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1) формирование муниципального </a:t>
            </a:r>
            <a:r>
              <a:rPr lang="ru-RU" sz="1200" dirty="0" smtClean="0"/>
              <a:t>СЖФ </a:t>
            </a:r>
            <a:r>
              <a:rPr lang="ru-RU" sz="1200" dirty="0"/>
              <a:t>для детей-сирот;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2727" y="4437112"/>
            <a:ext cx="3426278" cy="11889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3)принятие решений о предоставлении детям-сиротам жилых помещений муниципального </a:t>
            </a:r>
            <a:r>
              <a:rPr lang="ru-RU" sz="1200" dirty="0" smtClean="0"/>
              <a:t>СЖФ и </a:t>
            </a:r>
            <a:r>
              <a:rPr lang="ru-RU" sz="1200" dirty="0"/>
              <a:t>заключение договоров найма специализированного жилого помещения;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6781" y="2638898"/>
            <a:ext cx="3352224" cy="1337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2) формирование списка детей-сирот, которые подлежат обеспечению жилыми помещениями муниципального </a:t>
            </a:r>
            <a:r>
              <a:rPr lang="ru-RU" sz="1200" dirty="0" smtClean="0"/>
              <a:t>СЖФ </a:t>
            </a:r>
            <a:r>
              <a:rPr lang="ru-RU" sz="1200" dirty="0"/>
              <a:t>по договорам найма специализированных жилых помещений;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00292" y="4905991"/>
            <a:ext cx="3426278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6)обеспечение содержания жилых помещений </a:t>
            </a:r>
            <a:r>
              <a:rPr lang="ru-RU" sz="1200" dirty="0" smtClean="0"/>
              <a:t>СЖФ муниципальным </a:t>
            </a:r>
            <a:r>
              <a:rPr lang="ru-RU" sz="1200" dirty="0"/>
              <a:t>образованием, на территории которого они расположены.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00291" y="3407314"/>
            <a:ext cx="3426279" cy="11738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5)принятие решений об исключении жилых помещений для детей-сирот из муниципального </a:t>
            </a:r>
            <a:r>
              <a:rPr lang="ru-RU" sz="1200" dirty="0" smtClean="0"/>
              <a:t>СЖФ и </a:t>
            </a:r>
            <a:r>
              <a:rPr lang="ru-RU" sz="1200" dirty="0"/>
              <a:t>заключение с детьми-сиротами договоров </a:t>
            </a:r>
            <a:r>
              <a:rPr lang="ru-RU" sz="1200" dirty="0" smtClean="0"/>
              <a:t>социального найма в </a:t>
            </a:r>
            <a:r>
              <a:rPr lang="ru-RU" sz="1200" dirty="0"/>
              <a:t>отношении данных жилых помещений в установленном порядке;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00291" y="1434328"/>
            <a:ext cx="3382349" cy="15994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4)принятие решений о заключении договора найма специализированного жилого помещения на новый пятилетний срок на основании выявленных в установленном порядке обстоятельств, свидетельствующих </a:t>
            </a:r>
            <a:r>
              <a:rPr lang="ru-RU" sz="1200" dirty="0" smtClean="0"/>
              <a:t>о </a:t>
            </a:r>
            <a:r>
              <a:rPr lang="ru-RU" sz="1200" dirty="0"/>
              <a:t>необходимости оказания детям-сиротам содействия в преодолении трудной жизненной ситуации;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727" y="6237312"/>
            <a:ext cx="3335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* СЖФ – специализированный жилищный фонд</a:t>
            </a:r>
            <a:endParaRPr lang="ru-RU" sz="12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44008" y="980728"/>
            <a:ext cx="864096" cy="12533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4008" y="980728"/>
            <a:ext cx="864096" cy="3013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644008" y="980728"/>
            <a:ext cx="864096" cy="43573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707904" y="980728"/>
            <a:ext cx="936104" cy="773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707904" y="980728"/>
            <a:ext cx="936105" cy="2232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707904" y="980728"/>
            <a:ext cx="936105" cy="4050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2727" y="84546"/>
            <a:ext cx="8797138" cy="830997"/>
            <a:chOff x="270302" y="84545"/>
            <a:chExt cx="11729517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706619" y="84545"/>
              <a:ext cx="11293200" cy="83099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Полномочия территориальных органов Министерства социального развития Пермского края</a:t>
              </a:r>
              <a:endParaRPr lang="en-US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811" y="1434328"/>
            <a:ext cx="3305193" cy="6396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1) установление факта невозможности проживания в ранее занимаемом жилом помещении;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2379" y="3933056"/>
            <a:ext cx="3426278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3</a:t>
            </a:r>
            <a:r>
              <a:rPr lang="ru-RU" sz="1200" dirty="0" smtClean="0"/>
              <a:t>)</a:t>
            </a:r>
            <a:r>
              <a:rPr lang="ru-RU" sz="1200" dirty="0"/>
              <a:t> социальное сопровождение нанимателей жилых помещений специализированного жилищного фонда;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6781" y="2638898"/>
            <a:ext cx="3352224" cy="7684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2) направление ходатайства о включении в список лиц в возрасте от 14 до 18 </a:t>
            </a:r>
            <a:r>
              <a:rPr lang="ru-RU" sz="1200" dirty="0" smtClean="0"/>
              <a:t>лет и формирование пакета документов;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7722" y="3933056"/>
            <a:ext cx="3282143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6</a:t>
            </a:r>
            <a:r>
              <a:rPr lang="ru-RU" sz="1200" dirty="0" smtClean="0"/>
              <a:t>) Предоставление мер социальной поддержки лицам из числа детей-сирот (субсидии, выплаты)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7722" y="2638898"/>
            <a:ext cx="3264918" cy="7684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5</a:t>
            </a:r>
            <a:r>
              <a:rPr lang="ru-RU" sz="1200" dirty="0" smtClean="0"/>
              <a:t>)</a:t>
            </a:r>
            <a:r>
              <a:rPr lang="ru-RU" sz="1200" dirty="0"/>
              <a:t> сохранность жилых помещений </a:t>
            </a:r>
            <a:r>
              <a:rPr lang="ru-RU" sz="1200" dirty="0" smtClean="0"/>
              <a:t>детей-сирот;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7722" y="1434329"/>
            <a:ext cx="3264918" cy="6396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4</a:t>
            </a:r>
            <a:r>
              <a:rPr lang="ru-RU" sz="1200" dirty="0" smtClean="0"/>
              <a:t>)</a:t>
            </a:r>
            <a:r>
              <a:rPr lang="ru-RU" sz="1200" dirty="0"/>
              <a:t> выявление трудной жизненной ситуации у нанимателей жилых помещений;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44008" y="980728"/>
            <a:ext cx="864096" cy="7734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4008" y="980728"/>
            <a:ext cx="936104" cy="20423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644010" y="980728"/>
            <a:ext cx="936102" cy="3276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707904" y="980728"/>
            <a:ext cx="936104" cy="773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707904" y="980728"/>
            <a:ext cx="936105" cy="2232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707904" y="980728"/>
            <a:ext cx="936106" cy="3276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970" y="1087847"/>
            <a:ext cx="8699029" cy="5478423"/>
          </a:xfrm>
          <a:prstGeom prst="rect">
            <a:avLst/>
          </a:prstGeom>
          <a:noFill/>
          <a:effectLst/>
        </p:spPr>
        <p:txBody>
          <a:bodyPr wrap="square" numCol="1" rtlCol="0" anchor="t">
            <a:spAutoFit/>
          </a:bodyPr>
          <a:lstStyle/>
          <a:p>
            <a:pPr algn="just"/>
            <a:r>
              <a:rPr lang="ru-RU" sz="1400" b="1" dirty="0" smtClean="0"/>
              <a:t>	Проживание </a:t>
            </a:r>
            <a:r>
              <a:rPr lang="ru-RU" sz="1400" b="1" dirty="0"/>
              <a:t>детей-сирот, в ранее занимаемых жилых помещениях,</a:t>
            </a:r>
            <a:r>
              <a:rPr lang="ru-RU" sz="1400" dirty="0"/>
              <a:t> нанимателями или членами семей нанимателей по договорам социального найма либо собственниками которых они являются, </a:t>
            </a:r>
            <a:r>
              <a:rPr lang="ru-RU" sz="1400" b="1" dirty="0"/>
              <a:t>признается невозможным</a:t>
            </a:r>
            <a:r>
              <a:rPr lang="ru-RU" sz="1400" dirty="0"/>
              <a:t>, если это противоречит интересам указанных лиц в связи </a:t>
            </a:r>
            <a:r>
              <a:rPr lang="ru-RU" sz="1400" dirty="0" smtClean="0"/>
              <a:t>с </a:t>
            </a:r>
            <a:r>
              <a:rPr lang="ru-RU" sz="1400" dirty="0"/>
              <a:t>наличием одного из следующих </a:t>
            </a:r>
            <a:r>
              <a:rPr lang="ru-RU" sz="1400" b="1" dirty="0"/>
              <a:t>обстоятельств</a:t>
            </a:r>
            <a:r>
              <a:rPr lang="ru-RU" sz="1400" b="1" dirty="0" smtClean="0"/>
              <a:t>:</a:t>
            </a:r>
          </a:p>
          <a:p>
            <a:pPr algn="just"/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/>
              <a:t>проживание </a:t>
            </a:r>
            <a:r>
              <a:rPr lang="ru-RU" sz="1400" dirty="0"/>
              <a:t>на любом законном основании в таких жилых помещениях лиц:</a:t>
            </a:r>
          </a:p>
          <a:p>
            <a:pPr algn="just"/>
            <a:r>
              <a:rPr lang="ru-RU" sz="1400" b="1" dirty="0"/>
              <a:t>1) </a:t>
            </a:r>
            <a:r>
              <a:rPr lang="ru-RU" sz="1400" dirty="0"/>
              <a:t>лишенных родительских прав в отношении этих детей-сирот </a:t>
            </a:r>
            <a:r>
              <a:rPr lang="ru-RU" sz="1400" i="1" u="sng" dirty="0"/>
              <a:t>при наличии вступившего в законную силу решения суда об отказе </a:t>
            </a:r>
            <a:r>
              <a:rPr lang="ru-RU" sz="1400" i="1" u="sng" dirty="0" smtClean="0"/>
              <a:t>в </a:t>
            </a:r>
            <a:r>
              <a:rPr lang="ru-RU" sz="1400" i="1" u="sng" dirty="0"/>
              <a:t>принудительном обмене жилого помещения</a:t>
            </a:r>
            <a:r>
              <a:rPr lang="ru-RU" sz="1400" dirty="0"/>
              <a:t>;</a:t>
            </a:r>
          </a:p>
          <a:p>
            <a:pPr algn="just"/>
            <a:r>
              <a:rPr lang="ru-RU" sz="1400" b="1" dirty="0"/>
              <a:t>2)</a:t>
            </a:r>
            <a:r>
              <a:rPr lang="ru-RU" sz="1400" dirty="0"/>
              <a:t> страдающих тяжелой формой хронических заболеваний, при которой совместное проживание с ними в одном жилом помещении невозможно; </a:t>
            </a:r>
          </a:p>
          <a:p>
            <a:pPr algn="just"/>
            <a:r>
              <a:rPr lang="ru-RU" sz="1400" b="1" dirty="0"/>
              <a:t>3) </a:t>
            </a:r>
            <a:r>
              <a:rPr lang="ru-RU" sz="1400" dirty="0"/>
              <a:t>больных хроническим алкоголизмом, наркоманией, состоящих на учете в соответствующих медицинских организациях, - в случае невозможности осуществления действий, предусмотренных законодательством, по их выселению</a:t>
            </a:r>
            <a:r>
              <a:rPr lang="ru-RU" sz="1400" dirty="0" smtClean="0"/>
              <a:t>;</a:t>
            </a:r>
          </a:p>
          <a:p>
            <a:pPr algn="just"/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/>
              <a:t>жилые </a:t>
            </a:r>
            <a:r>
              <a:rPr lang="ru-RU" sz="1400" dirty="0"/>
              <a:t>помещения непригодны для постоянного проживания или не отвечают установленным для жилых помещений санитарным и техническим правилам и нормам</a:t>
            </a:r>
            <a:r>
              <a:rPr lang="ru-RU" sz="1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/>
              <a:t>общая </a:t>
            </a:r>
            <a:r>
              <a:rPr lang="ru-RU" sz="1400" dirty="0"/>
              <a:t>площадь жилого помещения, приходящаяся на одно лицо, проживающее в данном жилом помещении, менее учетной нормы площади жилого помещения, в том числе, если такое уменьшение произойдет в результате вселения в данное жилое помещение детей-сирот</a:t>
            </a:r>
            <a:r>
              <a:rPr lang="ru-RU" sz="1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dirty="0"/>
          </a:p>
          <a:p>
            <a:pPr algn="just"/>
            <a:r>
              <a:rPr lang="ru-RU" sz="1400" dirty="0" smtClean="0"/>
              <a:t>Порядок </a:t>
            </a:r>
            <a:r>
              <a:rPr lang="ru-RU" sz="1400" dirty="0"/>
              <a:t>установления факта невозможности проживания детей-сирот </a:t>
            </a:r>
            <a:r>
              <a:rPr lang="ru-RU" sz="1400" dirty="0" smtClean="0"/>
              <a:t> в </a:t>
            </a:r>
            <a:r>
              <a:rPr lang="ru-RU" sz="1400" dirty="0"/>
              <a:t>ранее занимаемых жилых помещениях определяется Постановлением </a:t>
            </a:r>
            <a:r>
              <a:rPr lang="ru-RU" sz="1400" dirty="0" smtClean="0"/>
              <a:t>Правительства Пермского края № 92-п</a:t>
            </a:r>
            <a:r>
              <a:rPr lang="ru-RU" sz="1400" dirty="0"/>
              <a:t>.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727" y="111614"/>
            <a:ext cx="8823843" cy="830997"/>
            <a:chOff x="270302" y="111613"/>
            <a:chExt cx="11765124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742226" y="111613"/>
              <a:ext cx="11293200" cy="83099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Установление факта невозможности проживания в ранее занимаемом жилом помещении</a:t>
              </a:r>
              <a:endParaRPr lang="en-US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Алгоритм действий по включению в список </a:t>
            </a:r>
            <a:r>
              <a:rPr lang="en-US" sz="28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en-US" sz="28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</a:b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700262"/>
            <a:ext cx="1512168" cy="14407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prstClr val="black"/>
                </a:solidFill>
              </a:rPr>
              <a:t>ООиП</a:t>
            </a:r>
            <a:r>
              <a:rPr lang="ru-RU" sz="1200" dirty="0" smtClean="0">
                <a:solidFill>
                  <a:prstClr val="black"/>
                </a:solidFill>
              </a:rPr>
              <a:t> направляют ходатайство в интересах сироты совместно с пакетом документов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696" y="1682560"/>
            <a:ext cx="1406249" cy="1440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ОМС направляют необходимые запросы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1654007"/>
            <a:ext cx="1715311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ОМС принимают </a:t>
            </a:r>
            <a:r>
              <a:rPr lang="ru-RU" sz="1200" dirty="0">
                <a:solidFill>
                  <a:prstClr val="black"/>
                </a:solidFill>
              </a:rPr>
              <a:t>решения о </a:t>
            </a:r>
            <a:r>
              <a:rPr lang="ru-RU" sz="1200" dirty="0" smtClean="0">
                <a:solidFill>
                  <a:prstClr val="black"/>
                </a:solidFill>
              </a:rPr>
              <a:t>включении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(отказе) </a:t>
            </a:r>
            <a:r>
              <a:rPr lang="ru-RU" sz="1200" dirty="0">
                <a:solidFill>
                  <a:prstClr val="black"/>
                </a:solidFill>
              </a:rPr>
              <a:t>в </a:t>
            </a:r>
            <a:r>
              <a:rPr lang="ru-RU" sz="1200" dirty="0" smtClean="0">
                <a:solidFill>
                  <a:prstClr val="black"/>
                </a:solidFill>
              </a:rPr>
              <a:t>список, направляют уведомление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044" y="4324735"/>
            <a:ext cx="1517565" cy="1440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Сирота направляет заявление и необходимые документы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38609" y="2399962"/>
            <a:ext cx="197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41945" y="2383351"/>
            <a:ext cx="2870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40976" y="1208164"/>
            <a:ext cx="549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Лицо из числа детей-сирот в возрасте от 14 до 18 лет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2904" y="3518191"/>
            <a:ext cx="549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Лицо из числа детей-сирот в возрасте </a:t>
            </a:r>
            <a:r>
              <a:rPr lang="ru-RU" b="1" dirty="0" smtClean="0">
                <a:solidFill>
                  <a:prstClr val="black"/>
                </a:solidFill>
              </a:rPr>
              <a:t>от 18 до 23 лет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15647" y="4325280"/>
            <a:ext cx="1364344" cy="14401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ОМС уведомляют сироту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47442" y="1675965"/>
            <a:ext cx="1698698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Межведомственные организации предоставляют сведения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7295423" y="2372605"/>
            <a:ext cx="21125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264370" y="2374087"/>
            <a:ext cx="315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7506678" y="1700262"/>
            <a:ext cx="1373313" cy="13939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prstClr val="black"/>
                </a:solidFill>
              </a:rPr>
              <a:t>ООиП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835696" y="4324734"/>
            <a:ext cx="1406249" cy="1440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ОМС направляют необходимые запросы 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638608" y="5045087"/>
            <a:ext cx="197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260357" y="5045086"/>
            <a:ext cx="2870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3547442" y="4325280"/>
            <a:ext cx="1698698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Межведомственные организации предоставляют сведения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5246140" y="5031573"/>
            <a:ext cx="315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5582631" y="4325280"/>
            <a:ext cx="1715311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ОМС принимают </a:t>
            </a:r>
            <a:r>
              <a:rPr lang="ru-RU" sz="1200" dirty="0">
                <a:solidFill>
                  <a:prstClr val="black"/>
                </a:solidFill>
              </a:rPr>
              <a:t>решения о </a:t>
            </a:r>
            <a:r>
              <a:rPr lang="ru-RU" sz="1200" dirty="0" smtClean="0">
                <a:solidFill>
                  <a:prstClr val="black"/>
                </a:solidFill>
              </a:rPr>
              <a:t>включении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(отказе) </a:t>
            </a:r>
            <a:r>
              <a:rPr lang="ru-RU" sz="1200" dirty="0">
                <a:solidFill>
                  <a:prstClr val="black"/>
                </a:solidFill>
              </a:rPr>
              <a:t>в </a:t>
            </a:r>
            <a:r>
              <a:rPr lang="ru-RU" sz="1200" dirty="0" smtClean="0">
                <a:solidFill>
                  <a:prstClr val="black"/>
                </a:solidFill>
              </a:rPr>
              <a:t>список, направляют уведомление 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7302764" y="5045360"/>
            <a:ext cx="21125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6165304"/>
            <a:ext cx="27638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* </a:t>
            </a:r>
            <a:r>
              <a:rPr lang="ru-RU" sz="1100" dirty="0" err="1" smtClean="0">
                <a:solidFill>
                  <a:prstClr val="black"/>
                </a:solidFill>
              </a:rPr>
              <a:t>ООиП</a:t>
            </a:r>
            <a:r>
              <a:rPr lang="ru-RU" sz="1100" dirty="0" smtClean="0">
                <a:solidFill>
                  <a:prstClr val="black"/>
                </a:solidFill>
              </a:rPr>
              <a:t>  -органы опеки и попечительства</a:t>
            </a:r>
          </a:p>
          <a:p>
            <a:r>
              <a:rPr lang="ru-RU" sz="1100" dirty="0" smtClean="0">
                <a:solidFill>
                  <a:prstClr val="black"/>
                </a:solidFill>
              </a:rPr>
              <a:t>* ОМС – органы местного самоуправления</a:t>
            </a:r>
            <a:endParaRPr lang="ru-RU" sz="1100" dirty="0">
              <a:solidFill>
                <a:prstClr val="black"/>
              </a:solidFill>
            </a:endParaRPr>
          </a:p>
        </p:txBody>
      </p:sp>
      <p:pic>
        <p:nvPicPr>
          <p:cNvPr id="2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7" y="166038"/>
            <a:ext cx="236944" cy="59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" y="111614"/>
            <a:ext cx="9144000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970" y="1087847"/>
            <a:ext cx="8699029" cy="4401205"/>
          </a:xfrm>
          <a:prstGeom prst="rect">
            <a:avLst/>
          </a:prstGeom>
          <a:noFill/>
          <a:effectLst/>
        </p:spPr>
        <p:txBody>
          <a:bodyPr wrap="square" numCol="1" rtlCol="0" anchor="t">
            <a:spAutoFit/>
          </a:bodyPr>
          <a:lstStyle/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	</a:t>
            </a:r>
            <a:endParaRPr lang="ru-RU" sz="1400" b="1" dirty="0" smtClean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b="1" dirty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b="1" dirty="0" smtClean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b="1" dirty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1</a:t>
            </a:r>
            <a:r>
              <a:rPr lang="ru-RU" sz="1400" b="1" dirty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)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осуществление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плановых поквартирных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обходов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;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2)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информирование нанимателя жилого помещения для детей-сирот о структуре и размере платы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ru-RU" sz="1400" dirty="0" smtClean="0">
                <a:latin typeface="PT Serif" charset="0"/>
                <a:ea typeface="PT Serif" charset="0"/>
                <a:cs typeface="PT Serif" charset="0"/>
              </a:rPr>
            </a:b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за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жилое помещение и коммунальные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услуги;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b="1" dirty="0" smtClean="0">
              <a:solidFill>
                <a:srgbClr val="FF0000"/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3)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п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роведение разъяснительных бесед с нанимателями жилых помещений по оплате жилищно-коммунальных услуг;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4)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консультирование нанимателей жилых помещений по вопросам трудоустройства, жизнеустройства;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5)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консультирование нанимателей жилых помещений по процедуре оформления субсидии на оплату жилищно-коммунальных услуг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PT Serif" charset="0"/>
                <a:ea typeface="PT Serif" charset="0"/>
                <a:cs typeface="PT Serif" charset="0"/>
              </a:rPr>
              <a:t>6)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мониторинг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задолженности за жилищно-коммунальные услуги;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727" y="111614"/>
            <a:ext cx="8823843" cy="830997"/>
            <a:chOff x="270302" y="111613"/>
            <a:chExt cx="11765124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742226" y="111613"/>
              <a:ext cx="11293200" cy="83099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r>
                <a:rPr lang="ru-RU" sz="2400" b="1" dirty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С</a:t>
              </a:r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оциальное </a:t>
              </a:r>
              <a:r>
                <a:rPr lang="ru-RU" sz="2400" b="1" dirty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сопровождение нанимателей жилых помещений специализированного жилищного </a:t>
              </a:r>
              <a:r>
                <a:rPr lang="ru-RU" sz="24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фонда</a:t>
              </a:r>
              <a:endParaRPr lang="ru-RU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970" y="1087847"/>
            <a:ext cx="8699029" cy="6340197"/>
          </a:xfrm>
          <a:prstGeom prst="rect">
            <a:avLst/>
          </a:prstGeom>
          <a:noFill/>
          <a:effectLst/>
        </p:spPr>
        <p:txBody>
          <a:bodyPr wrap="square" numCol="1" rtlCol="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Выявление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обстоятельств осуществляют территориальные органы Министерства социального развития Пермского края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за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3 месяца до окончания срока действия договора найма специализированного жилого помещения.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	Территориальные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органы проводят проверку условий жизни нанимателя, по результатам которой готовят заключение о наличии или отсутствии обстоятельств трудной жизненной ситуации (далее - заключение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).</a:t>
            </a: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Обстоятельствами трудной жизненной ситуации являются: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Заключение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основывается на комплексной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оценке: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жилищно-бытовых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условий нанимателя, </a:t>
            </a: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исполнения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им обязанностей по договору найма специализированного жилого помещения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состояния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его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здоровья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эмоционального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и физического 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развития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навыков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самообслуживания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отношений </a:t>
            </a: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в семье</a:t>
            </a:r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0" algn="l"/>
                <a:tab pos="360000" algn="l"/>
              </a:tabLst>
            </a:pP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0" algn="l"/>
                <a:tab pos="360000" algn="l"/>
              </a:tabLst>
            </a:pPr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Заключение должно содержать вывод об обоснованности заключения договора найма специализированного жилого помещения на новый пятилетний срок или заключения договора социального найма занимаемого нанимателем жилого помещения.</a:t>
            </a: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 smtClean="0">
              <a:latin typeface="PT Serif" charset="0"/>
              <a:ea typeface="PT Serif" charset="0"/>
              <a:cs typeface="PT Serif" charset="0"/>
            </a:endParaRPr>
          </a:p>
          <a:p>
            <a:pPr algn="just">
              <a:tabLst>
                <a:tab pos="0" algn="l"/>
                <a:tab pos="360000" algn="l"/>
              </a:tabLst>
            </a:pPr>
            <a:endParaRPr lang="ru-RU" sz="1400" dirty="0">
              <a:latin typeface="PT Serif" charset="0"/>
              <a:ea typeface="PT Serif" charset="0"/>
              <a:cs typeface="PT Serif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727" y="65447"/>
            <a:ext cx="8823843" cy="923330"/>
            <a:chOff x="270302" y="65446"/>
            <a:chExt cx="11765124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742226" y="65446"/>
              <a:ext cx="11293200" cy="923330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 ПОРЯДОК ВЫЯВЛЕНИЯ ОБСТОЯТЕЛЬСТВ, СВИДЕТЕЛЬСТВУЮЩИХ О НЕОБХОДИМОСТИ ОКАЗАНИЯ ЛИЦАМ ИЗ ЧИСЛА ДЕТЕЙ-СИРОТ СОДЕЙСТВИЯ В ПРЕОДОЛЕНИИ ТРУДНОЙ ЖИЗНЕННОЙ СИТУАЦИИ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02" y="166037"/>
              <a:ext cx="315925" cy="592361"/>
            </a:xfrm>
            <a:prstGeom prst="rect">
              <a:avLst/>
            </a:prstGeom>
          </p:spPr>
        </p:pic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039" y="2780928"/>
            <a:ext cx="3247891" cy="1337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0" algn="l"/>
                <a:tab pos="360000" algn="l"/>
              </a:tabLst>
            </a:pPr>
            <a:r>
              <a:rPr lang="ru-RU" sz="1200" dirty="0">
                <a:latin typeface="PT Serif" charset="0"/>
                <a:ea typeface="PT Serif" charset="0"/>
                <a:cs typeface="PT Serif" charset="0"/>
              </a:rPr>
              <a:t>неудовлетворительная адаптация нанимателя к самостоятельной жизни, в том числе отсутствие дохода в связи с незанятостью трудовой деятельностью, совершение правонарушений и антиобщественных </a:t>
            </a:r>
            <a:r>
              <a:rPr lang="ru-RU" sz="1200" dirty="0" smtClean="0">
                <a:latin typeface="PT Serif" charset="0"/>
                <a:ea typeface="PT Serif" charset="0"/>
                <a:cs typeface="PT Serif" charset="0"/>
              </a:rPr>
              <a:t>действий</a:t>
            </a:r>
            <a:endParaRPr lang="ru-RU" sz="1200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0072" y="2748451"/>
            <a:ext cx="3352224" cy="1337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0" algn="l"/>
                <a:tab pos="360000" algn="l"/>
              </a:tabLst>
            </a:pPr>
            <a:r>
              <a:rPr lang="ru-RU" sz="1200" dirty="0">
                <a:latin typeface="PT Serif" charset="0"/>
                <a:ea typeface="PT Serif" charset="0"/>
                <a:cs typeface="PT Serif" charset="0"/>
              </a:rPr>
              <a:t>длительная болезнь, инвалидность, препятствующие добросовестному исполнению обязанностей нанимателя, в том числе в связи с нахождением в лечебном или реабилитационном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val="26874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429</Words>
  <Application>Microsoft Office PowerPoint</Application>
  <PresentationFormat>Экран (4:3)</PresentationFormat>
  <Paragraphs>102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действий по включению в список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Турова Елена Дмитриевна</dc:creator>
  <cp:lastModifiedBy>Марина Б. Гришина</cp:lastModifiedBy>
  <cp:revision>33</cp:revision>
  <cp:lastPrinted>2017-07-12T04:48:29Z</cp:lastPrinted>
  <dcterms:created xsi:type="dcterms:W3CDTF">2017-07-03T03:59:58Z</dcterms:created>
  <dcterms:modified xsi:type="dcterms:W3CDTF">2017-08-17T06:16:24Z</dcterms:modified>
</cp:coreProperties>
</file>