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9"/>
  </p:notesMasterIdLst>
  <p:sldIdLst>
    <p:sldId id="356" r:id="rId2"/>
    <p:sldId id="402" r:id="rId3"/>
    <p:sldId id="427" r:id="rId4"/>
    <p:sldId id="429" r:id="rId5"/>
    <p:sldId id="403" r:id="rId6"/>
    <p:sldId id="404" r:id="rId7"/>
    <p:sldId id="397" r:id="rId8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B6916"/>
    <a:srgbClr val="027818"/>
    <a:srgbClr val="090E79"/>
    <a:srgbClr val="01046B"/>
    <a:srgbClr val="F2440E"/>
    <a:srgbClr val="0065B0"/>
    <a:srgbClr val="D8432B"/>
    <a:srgbClr val="00808F"/>
    <a:srgbClr val="BA9530"/>
    <a:srgbClr val="51255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2464" autoAdjust="0"/>
  </p:normalViewPr>
  <p:slideViewPr>
    <p:cSldViewPr snapToGrid="0">
      <p:cViewPr varScale="1">
        <p:scale>
          <a:sx n="65" d="100"/>
          <a:sy n="65" d="100"/>
        </p:scale>
        <p:origin x="-96" y="-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83062-09E4-45D4-8BC6-89B6D94C815C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76F7A-D873-4DFD-A299-F1FFCA920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6728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74B9E5B-2E9B-42E6-AFC2-95943C07742C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EFB-EAEB-4523-A052-E0805CE32C0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2162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B9E5B-2E9B-42E6-AFC2-95943C07742C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EFB-EAEB-4523-A052-E0805CE32C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813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B9E5B-2E9B-42E6-AFC2-95943C07742C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EFB-EAEB-4523-A052-E0805CE32C0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3416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B10C-A17C-44C0-A2CA-888618143369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A14EE-741C-4AEC-8887-D706408930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656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B9E5B-2E9B-42E6-AFC2-95943C07742C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EFB-EAEB-4523-A052-E0805CE32C0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5117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B9E5B-2E9B-42E6-AFC2-95943C07742C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EFB-EAEB-4523-A052-E0805CE32C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141277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B9E5B-2E9B-42E6-AFC2-95943C07742C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EFB-EAEB-4523-A052-E0805CE32C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169913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B9E5B-2E9B-42E6-AFC2-95943C07742C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EFB-EAEB-4523-A052-E0805CE32C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869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B9E5B-2E9B-42E6-AFC2-95943C07742C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EFB-EAEB-4523-A052-E0805CE32C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461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B9E5B-2E9B-42E6-AFC2-95943C07742C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EFB-EAEB-4523-A052-E0805CE32C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5464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B9E5B-2E9B-42E6-AFC2-95943C07742C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EFB-EAEB-4523-A052-E0805CE32C0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9335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74B9E5B-2E9B-42E6-AFC2-95943C07742C}" type="datetimeFigureOut">
              <a:rPr lang="ru-RU" smtClean="0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6DA1EFB-EAEB-4523-A052-E0805CE32C0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8059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1150945" y="390516"/>
            <a:ext cx="7851954" cy="1952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70919" y="6318248"/>
            <a:ext cx="1488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ОРДА, </a:t>
            </a:r>
            <a:r>
              <a:rPr lang="ru-RU" sz="2000" b="1" dirty="0" smtClean="0">
                <a:solidFill>
                  <a:srgbClr val="C00000"/>
                </a:solidFill>
              </a:rPr>
              <a:t>2021</a:t>
            </a:r>
            <a:endParaRPr lang="en-US" sz="2000" b="1" dirty="0" smtClean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0162" y="0"/>
            <a:ext cx="1514334" cy="200225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978352"/>
            <a:ext cx="9144000" cy="2846047"/>
          </a:xfrm>
          <a:prstGeom prst="rect">
            <a:avLst/>
          </a:prstGeom>
          <a:solidFill>
            <a:schemeClr val="bg1">
              <a:alpha val="7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7812" y="2146743"/>
            <a:ext cx="8232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Муниципальная программа Ординского муниципального округа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«Развитие гражданского единства гармонизация межнациональных отношений в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Ординском муниципальном округе»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96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0111" y="-61544"/>
            <a:ext cx="1113905" cy="1472806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2124507"/>
              </p:ext>
            </p:extLst>
          </p:nvPr>
        </p:nvGraphicFramePr>
        <p:xfrm>
          <a:off x="1468316" y="4198257"/>
          <a:ext cx="7033846" cy="2454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4097"/>
                <a:gridCol w="2139068"/>
                <a:gridCol w="1897526"/>
                <a:gridCol w="1913155"/>
              </a:tblGrid>
              <a:tr h="1320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Ординского муниципального округа.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на Программу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«Укрепление гражданского единства и гармонизация межнациональных отношений»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«Развитие политической и правовой культуры»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68316" y="329808"/>
            <a:ext cx="71569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стабильного позитивного развития Ординского муниципального округа  через гражданское единство, гармонизацию межнациональных и межэтнических отношений, развитие политической и правовой культуры населения. Недопущение конфликтов и конфликтных ситуаций в сфере межнациональных и этноконфессиональных отношений. Сохранение атмосферы взаимного уважения к традициям и обычаям населения, проживающего на территории Ординского муниципального округа. Отсутствие проявлений экстремизма и негативного отношения к представителям других национальностей и религиозных концессий, временно или постоянно находящихся на территории Ординского муниципального округа.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85901" y="3746128"/>
            <a:ext cx="4475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программы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271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758" y="166231"/>
            <a:ext cx="539893" cy="85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3"/>
          <p:cNvSpPr/>
          <p:nvPr/>
        </p:nvSpPr>
        <p:spPr>
          <a:xfrm flipH="1">
            <a:off x="3059723" y="229958"/>
            <a:ext cx="6084276" cy="869587"/>
          </a:xfrm>
          <a:custGeom>
            <a:avLst/>
            <a:gdLst>
              <a:gd name="connsiteX0" fmla="*/ 0 w 5023098"/>
              <a:gd name="connsiteY0" fmla="*/ 0 h 1293292"/>
              <a:gd name="connsiteX1" fmla="*/ 5023098 w 5023098"/>
              <a:gd name="connsiteY1" fmla="*/ 0 h 1293292"/>
              <a:gd name="connsiteX2" fmla="*/ 5023098 w 5023098"/>
              <a:gd name="connsiteY2" fmla="*/ 1293292 h 1293292"/>
              <a:gd name="connsiteX3" fmla="*/ 0 w 5023098"/>
              <a:gd name="connsiteY3" fmla="*/ 1293292 h 1293292"/>
              <a:gd name="connsiteX4" fmla="*/ 0 w 5023098"/>
              <a:gd name="connsiteY4" fmla="*/ 0 h 1293292"/>
              <a:gd name="connsiteX0" fmla="*/ 0 w 5023098"/>
              <a:gd name="connsiteY0" fmla="*/ 0 h 1293292"/>
              <a:gd name="connsiteX1" fmla="*/ 5023098 w 5023098"/>
              <a:gd name="connsiteY1" fmla="*/ 0 h 1293292"/>
              <a:gd name="connsiteX2" fmla="*/ 4184898 w 5023098"/>
              <a:gd name="connsiteY2" fmla="*/ 1293292 h 1293292"/>
              <a:gd name="connsiteX3" fmla="*/ 0 w 5023098"/>
              <a:gd name="connsiteY3" fmla="*/ 1293292 h 1293292"/>
              <a:gd name="connsiteX4" fmla="*/ 0 w 5023098"/>
              <a:gd name="connsiteY4" fmla="*/ 0 h 1293292"/>
              <a:gd name="connsiteX0" fmla="*/ 0 w 5023098"/>
              <a:gd name="connsiteY0" fmla="*/ 0 h 1293292"/>
              <a:gd name="connsiteX1" fmla="*/ 5023098 w 5023098"/>
              <a:gd name="connsiteY1" fmla="*/ 0 h 1293292"/>
              <a:gd name="connsiteX2" fmla="*/ 4448521 w 5023098"/>
              <a:gd name="connsiteY2" fmla="*/ 1293292 h 1293292"/>
              <a:gd name="connsiteX3" fmla="*/ 0 w 5023098"/>
              <a:gd name="connsiteY3" fmla="*/ 1293292 h 1293292"/>
              <a:gd name="connsiteX4" fmla="*/ 0 w 5023098"/>
              <a:gd name="connsiteY4" fmla="*/ 0 h 129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3098" h="1293292">
                <a:moveTo>
                  <a:pt x="0" y="0"/>
                </a:moveTo>
                <a:lnTo>
                  <a:pt x="5023098" y="0"/>
                </a:lnTo>
                <a:lnTo>
                  <a:pt x="4448521" y="1293292"/>
                </a:lnTo>
                <a:lnTo>
                  <a:pt x="0" y="1293292"/>
                </a:lnTo>
                <a:lnTo>
                  <a:pt x="0" y="0"/>
                </a:lnTo>
                <a:close/>
              </a:path>
            </a:pathLst>
          </a:cu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 15"/>
          <p:cNvSpPr>
            <a:spLocks noChangeArrowheads="1"/>
          </p:cNvSpPr>
          <p:nvPr/>
        </p:nvSpPr>
        <p:spPr bwMode="auto">
          <a:xfrm>
            <a:off x="3613627" y="408457"/>
            <a:ext cx="52226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Целевые показатели муниципальной программы </a:t>
            </a:r>
            <a:endParaRPr lang="ru-RU" b="1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7344301"/>
              </p:ext>
            </p:extLst>
          </p:nvPr>
        </p:nvGraphicFramePr>
        <p:xfrm>
          <a:off x="519704" y="1600199"/>
          <a:ext cx="8343899" cy="4021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54"/>
                <a:gridCol w="543891"/>
                <a:gridCol w="3199606"/>
                <a:gridCol w="783734"/>
                <a:gridCol w="850638"/>
                <a:gridCol w="697714"/>
                <a:gridCol w="812407"/>
                <a:gridCol w="659483"/>
                <a:gridCol w="707272"/>
              </a:tblGrid>
              <a:tr h="117283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Плановое значение целевого показателя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начало реал. Прогр. (2019 г)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</a:tr>
              <a:tr h="523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проводимых мероприятий, направленных на реализацию муниципальной программы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</a:tr>
              <a:tr h="523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вовлеченных участников в мероприятия, направленных на реализацию муниципальной программы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</a:tr>
              <a:tr h="523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выездных мероприятий,  направленных на реализацию муниципальной программы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</a:tr>
              <a:tr h="654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вовлеченных участников в выездные мероприятия, направленные на реализацию муниципальной программы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</a:tr>
              <a:tr h="654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служащих, повысивших компетентность в сфере межнациональных отношений, правовой и политической культуре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7" marR="3187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0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1150945" y="390516"/>
            <a:ext cx="7851954" cy="1952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70919" y="6318248"/>
            <a:ext cx="1488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ОРДА, </a:t>
            </a:r>
            <a:r>
              <a:rPr lang="ru-RU" sz="2000" b="1" dirty="0" smtClean="0">
                <a:solidFill>
                  <a:srgbClr val="C00000"/>
                </a:solidFill>
              </a:rPr>
              <a:t>2021</a:t>
            </a:r>
            <a:endParaRPr lang="en-US" sz="2000" b="1" dirty="0" smtClean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0162" y="0"/>
            <a:ext cx="1514334" cy="200225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978352"/>
            <a:ext cx="9144000" cy="1881471"/>
          </a:xfrm>
          <a:prstGeom prst="rect">
            <a:avLst/>
          </a:prstGeom>
          <a:solidFill>
            <a:schemeClr val="bg1">
              <a:alpha val="7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7812" y="2146743"/>
            <a:ext cx="823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Муниципальная программа Ординского муниципального округа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«Развитие социальной сферы»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10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15"/>
          <p:cNvSpPr>
            <a:spLocks noChangeArrowheads="1"/>
          </p:cNvSpPr>
          <p:nvPr/>
        </p:nvSpPr>
        <p:spPr bwMode="auto">
          <a:xfrm>
            <a:off x="3508119" y="354889"/>
            <a:ext cx="52226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400" b="1" u="sng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«Возрождение и развитие народных промыслов и ремесел Ординского муниципального района на 2018-2020 годы»</a:t>
            </a:r>
            <a:endParaRPr lang="ru-RU" sz="1400" b="1" u="sng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0111" y="-61544"/>
            <a:ext cx="1113905" cy="1472806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6227872"/>
              </p:ext>
            </p:extLst>
          </p:nvPr>
        </p:nvGraphicFramePr>
        <p:xfrm>
          <a:off x="1270476" y="3222207"/>
          <a:ext cx="7398728" cy="3056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2705"/>
                <a:gridCol w="971299"/>
                <a:gridCol w="790773"/>
                <a:gridCol w="818041"/>
                <a:gridCol w="754417"/>
                <a:gridCol w="899845"/>
                <a:gridCol w="981648"/>
              </a:tblGrid>
              <a:tr h="189615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Объемы и источники финансирования программы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финансирования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(тыс. руб.)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/>
                </a:tc>
              </a:tr>
              <a:tr h="534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42672,2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28216,7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28729,1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101718,0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</a:tr>
              <a:tr h="421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ОМО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7340,0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</a:tr>
              <a:tr h="625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ПК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33671,5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26148,5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24294,5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84114,5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</a:tr>
              <a:tr h="736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РФ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7150,7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2334,6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10263,5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68" marR="44368" marT="0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83666" y="878109"/>
            <a:ext cx="75965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государственная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поддержка решения жилищной проблемы граждан, признанных в установленном порядке нуждающимися в улучшении жилищных условий. Создание условий для развития социальной сферы округа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70476" y="2555031"/>
            <a:ext cx="4475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программы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140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3"/>
          <p:cNvSpPr/>
          <p:nvPr/>
        </p:nvSpPr>
        <p:spPr>
          <a:xfrm flipH="1">
            <a:off x="3059723" y="229958"/>
            <a:ext cx="6084276" cy="869587"/>
          </a:xfrm>
          <a:custGeom>
            <a:avLst/>
            <a:gdLst>
              <a:gd name="connsiteX0" fmla="*/ 0 w 5023098"/>
              <a:gd name="connsiteY0" fmla="*/ 0 h 1293292"/>
              <a:gd name="connsiteX1" fmla="*/ 5023098 w 5023098"/>
              <a:gd name="connsiteY1" fmla="*/ 0 h 1293292"/>
              <a:gd name="connsiteX2" fmla="*/ 5023098 w 5023098"/>
              <a:gd name="connsiteY2" fmla="*/ 1293292 h 1293292"/>
              <a:gd name="connsiteX3" fmla="*/ 0 w 5023098"/>
              <a:gd name="connsiteY3" fmla="*/ 1293292 h 1293292"/>
              <a:gd name="connsiteX4" fmla="*/ 0 w 5023098"/>
              <a:gd name="connsiteY4" fmla="*/ 0 h 1293292"/>
              <a:gd name="connsiteX0" fmla="*/ 0 w 5023098"/>
              <a:gd name="connsiteY0" fmla="*/ 0 h 1293292"/>
              <a:gd name="connsiteX1" fmla="*/ 5023098 w 5023098"/>
              <a:gd name="connsiteY1" fmla="*/ 0 h 1293292"/>
              <a:gd name="connsiteX2" fmla="*/ 4184898 w 5023098"/>
              <a:gd name="connsiteY2" fmla="*/ 1293292 h 1293292"/>
              <a:gd name="connsiteX3" fmla="*/ 0 w 5023098"/>
              <a:gd name="connsiteY3" fmla="*/ 1293292 h 1293292"/>
              <a:gd name="connsiteX4" fmla="*/ 0 w 5023098"/>
              <a:gd name="connsiteY4" fmla="*/ 0 h 1293292"/>
              <a:gd name="connsiteX0" fmla="*/ 0 w 5023098"/>
              <a:gd name="connsiteY0" fmla="*/ 0 h 1293292"/>
              <a:gd name="connsiteX1" fmla="*/ 5023098 w 5023098"/>
              <a:gd name="connsiteY1" fmla="*/ 0 h 1293292"/>
              <a:gd name="connsiteX2" fmla="*/ 4448521 w 5023098"/>
              <a:gd name="connsiteY2" fmla="*/ 1293292 h 1293292"/>
              <a:gd name="connsiteX3" fmla="*/ 0 w 5023098"/>
              <a:gd name="connsiteY3" fmla="*/ 1293292 h 1293292"/>
              <a:gd name="connsiteX4" fmla="*/ 0 w 5023098"/>
              <a:gd name="connsiteY4" fmla="*/ 0 h 129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3098" h="1293292">
                <a:moveTo>
                  <a:pt x="0" y="0"/>
                </a:moveTo>
                <a:lnTo>
                  <a:pt x="5023098" y="0"/>
                </a:lnTo>
                <a:lnTo>
                  <a:pt x="4448521" y="1293292"/>
                </a:lnTo>
                <a:lnTo>
                  <a:pt x="0" y="1293292"/>
                </a:lnTo>
                <a:lnTo>
                  <a:pt x="0" y="0"/>
                </a:lnTo>
                <a:close/>
              </a:path>
            </a:pathLst>
          </a:cu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0" name="Прямоугольник 15"/>
          <p:cNvSpPr>
            <a:spLocks noChangeArrowheads="1"/>
          </p:cNvSpPr>
          <p:nvPr/>
        </p:nvSpPr>
        <p:spPr bwMode="auto">
          <a:xfrm>
            <a:off x="3508119" y="354889"/>
            <a:ext cx="52226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Целевые показатели муниципальной программы </a:t>
            </a:r>
            <a:endParaRPr lang="ru-RU" b="1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0111" y="-61544"/>
            <a:ext cx="1113905" cy="1472806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0103745"/>
              </p:ext>
            </p:extLst>
          </p:nvPr>
        </p:nvGraphicFramePr>
        <p:xfrm>
          <a:off x="1199173" y="1631070"/>
          <a:ext cx="7760179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504"/>
                <a:gridCol w="465992"/>
                <a:gridCol w="2628900"/>
                <a:gridCol w="606669"/>
                <a:gridCol w="802251"/>
                <a:gridCol w="506577"/>
                <a:gridCol w="507088"/>
                <a:gridCol w="507599"/>
                <a:gridCol w="507599"/>
              </a:tblGrid>
              <a:tr h="115246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показатели программы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значение целевого показателя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61" marR="51861" marT="0" marB="0"/>
                </a:tc>
              </a:tr>
              <a:tr h="553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начало реал. Прогр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(2019 г)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</a:tr>
              <a:tr h="69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 (семей), получивших социальную поддержку на улучшение жилищных условий всего, </a:t>
                      </a: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</a:tr>
              <a:tr h="414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молодых семей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детей-сирот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/>
                </a:tc>
              </a:tr>
              <a:tr h="69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 (семей), вставших на учет в качестве нуждающихся в улучшении жилищных условий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61" marR="5186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7484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1150945" y="390516"/>
            <a:ext cx="7851954" cy="1952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70919" y="6318248"/>
            <a:ext cx="1488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ОРДА, </a:t>
            </a:r>
            <a:r>
              <a:rPr lang="ru-RU" sz="2000" b="1" dirty="0" smtClean="0">
                <a:solidFill>
                  <a:srgbClr val="C00000"/>
                </a:solidFill>
              </a:rPr>
              <a:t>2021</a:t>
            </a:r>
            <a:endParaRPr lang="en-US" sz="2000" b="1" dirty="0" smtClean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0162" y="0"/>
            <a:ext cx="1514334" cy="200225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978352"/>
            <a:ext cx="9144000" cy="1881471"/>
          </a:xfrm>
          <a:prstGeom prst="rect">
            <a:avLst/>
          </a:prstGeom>
          <a:solidFill>
            <a:schemeClr val="bg1">
              <a:alpha val="7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9955" y="2607873"/>
            <a:ext cx="823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  <a:endParaRPr lang="en-US" sz="3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38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3277</TotalTime>
  <Words>482</Words>
  <Application>Microsoft Office PowerPoint</Application>
  <PresentationFormat>Экран (4:3)</PresentationFormat>
  <Paragraphs>169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Интеграл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Глеб</dc:creator>
  <cp:lastModifiedBy>Жёлтышева И.Г.</cp:lastModifiedBy>
  <cp:revision>335</cp:revision>
  <cp:lastPrinted>2019-11-19T14:41:55Z</cp:lastPrinted>
  <dcterms:created xsi:type="dcterms:W3CDTF">2015-04-02T06:11:43Z</dcterms:created>
  <dcterms:modified xsi:type="dcterms:W3CDTF">2020-10-22T06:32:20Z</dcterms:modified>
</cp:coreProperties>
</file>