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344" r:id="rId4"/>
    <p:sldId id="327" r:id="rId5"/>
    <p:sldId id="345" r:id="rId6"/>
    <p:sldId id="346" r:id="rId7"/>
  </p:sldIdLst>
  <p:sldSz cx="15125700" cy="10693400"/>
  <p:notesSz cx="9931400" cy="6794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0" y="-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/>
          <a:lstStyle>
            <a:lvl1pPr algn="l">
              <a:defRPr sz="8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5503" y="1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/>
          <a:lstStyle>
            <a:lvl1pPr algn="r">
              <a:defRPr sz="800"/>
            </a:lvl1pPr>
          </a:lstStyle>
          <a:p>
            <a:fld id="{18556F94-594F-4716-845F-7EAC00BA0A9E}" type="datetimeFigureOut">
              <a:rPr lang="ru-RU" smtClean="0"/>
              <a:pPr/>
              <a:t>08.11.2019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44863" y="849313"/>
            <a:ext cx="3241675" cy="2290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9223" tIns="29611" rIns="59223" bIns="2961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351" y="3270156"/>
            <a:ext cx="7944703" cy="2675032"/>
          </a:xfrm>
          <a:prstGeom prst="rect">
            <a:avLst/>
          </a:prstGeom>
        </p:spPr>
        <p:txBody>
          <a:bodyPr vert="horz" lIns="59223" tIns="29611" rIns="59223" bIns="296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3566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 anchor="b"/>
          <a:lstStyle>
            <a:lvl1pPr algn="l">
              <a:defRPr sz="8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5503" y="6453566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 anchor="b"/>
          <a:lstStyle>
            <a:lvl1pPr algn="r">
              <a:defRPr sz="800"/>
            </a:lvl1pPr>
          </a:lstStyle>
          <a:p>
            <a:fld id="{342DF332-95A4-4135-BADC-206428E36B2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8287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11/8/2019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11/8/2019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11/8/2019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conom3\Desktop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5703890"/>
            <a:ext cx="15130463" cy="498951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76306" y="2346304"/>
            <a:ext cx="12930278" cy="2567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ОРДИНСКОГО МУНИЦИПАЛЬНОГО ОКРУГА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«КОМПЛЕКСНОЕ РАЗВИТИЕ СЕЛЬСКИХ ТЕРРИТОРИЙ»  </a:t>
            </a:r>
            <a:endParaRPr lang="ru-RU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17272" cy="2274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ject 14"/>
          <p:cNvSpPr txBox="1">
            <a:spLocks/>
          </p:cNvSpPr>
          <p:nvPr/>
        </p:nvSpPr>
        <p:spPr>
          <a:xfrm>
            <a:off x="1567064" y="340233"/>
            <a:ext cx="12853834" cy="934501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Ординского муниципального района от 22.10.2019 № 806 </a:t>
            </a: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4890091" y="1346172"/>
            <a:ext cx="6137246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РЕАЛИЗАЦИИ: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января </a:t>
            </a:r>
            <a:r>
              <a:rPr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года </a:t>
            </a:r>
            <a:r>
              <a:rPr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31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декабря </a:t>
            </a:r>
            <a:r>
              <a:rPr sz="240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90554" y="2080401"/>
            <a:ext cx="6500858" cy="7027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МУНИЦИПАЛЬНОЙ ПРОГРАММЫ</a:t>
            </a:r>
            <a:endParaRPr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38"/>
          <p:cNvSpPr/>
          <p:nvPr/>
        </p:nvSpPr>
        <p:spPr>
          <a:xfrm flipV="1">
            <a:off x="1126760" y="1203295"/>
            <a:ext cx="13079824" cy="45719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4" name="object 164"/>
          <p:cNvSpPr txBox="1"/>
          <p:nvPr/>
        </p:nvSpPr>
        <p:spPr>
          <a:xfrm>
            <a:off x="1221764" y="5989642"/>
            <a:ext cx="4983764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340233"/>
            <a:ext cx="12853834" cy="934501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ОРДИНСКОГО МУНИЦИПАЛЬНОГО ОКРУГА 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«КОМПЛЕКСНОЕ РАЗВИТИЕ СЕЛЬСКИХ ТЕРРИТОРИЙ»  </a:t>
            </a:r>
          </a:p>
        </p:txBody>
      </p:sp>
      <p:sp>
        <p:nvSpPr>
          <p:cNvPr id="198" name="object 14"/>
          <p:cNvSpPr txBox="1"/>
          <p:nvPr/>
        </p:nvSpPr>
        <p:spPr>
          <a:xfrm>
            <a:off x="8366355" y="2274866"/>
            <a:ext cx="551001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ОСНОВА РАЗРАБОТКИ МУНИЦИПАЛЬНОЙ ПРОГРАММЫ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0" name="object 164"/>
          <p:cNvSpPr txBox="1"/>
          <p:nvPr/>
        </p:nvSpPr>
        <p:spPr>
          <a:xfrm>
            <a:off x="8205793" y="2917809"/>
            <a:ext cx="6572296" cy="16030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4" name="object 14"/>
          <p:cNvSpPr txBox="1"/>
          <p:nvPr/>
        </p:nvSpPr>
        <p:spPr>
          <a:xfrm>
            <a:off x="8205792" y="6489709"/>
            <a:ext cx="4536442" cy="7027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ПОДПРОГРАММЫ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" name="object 164"/>
          <p:cNvSpPr txBox="1"/>
          <p:nvPr/>
        </p:nvSpPr>
        <p:spPr>
          <a:xfrm>
            <a:off x="8366355" y="7275526"/>
            <a:ext cx="6020989" cy="2623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«Развитие инженерной инфраструктуры и благоустройство на сельских территориях»;</a:t>
            </a:r>
          </a:p>
          <a:p>
            <a:pPr marL="12700" algn="just">
              <a:spcBef>
                <a:spcPts val="10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2. «Улучшение жилищных условий граждан, проживающих в сельской местности»;</a:t>
            </a:r>
          </a:p>
          <a:p>
            <a:pPr marL="12700" algn="just">
              <a:spcBef>
                <a:spcPts val="10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3.</a:t>
            </a:r>
            <a:r>
              <a:rPr lang="ru-RU" sz="2400" dirty="0" smtClean="0">
                <a:latin typeface="Times New Roman"/>
                <a:ea typeface="Calibri"/>
              </a:rPr>
              <a:t> «Содействие занятости сельского населения».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19116" y="6846898"/>
            <a:ext cx="7286676" cy="296491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финансового обеспечения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5636,97 тыс.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рублей,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за счет средств:</a:t>
            </a:r>
          </a:p>
          <a:p>
            <a:pPr fontAlgn="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2679,15 тыс.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Краевого бюджета – 930,95 тыс. рублей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бюджета –  335,78 тыс. рублей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Внебюджетных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1691,09 тыс. рублей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spc="-82" baseline="4830" dirty="0">
              <a:solidFill>
                <a:srgbClr val="0067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bject 64"/>
          <p:cNvSpPr txBox="1"/>
          <p:nvPr/>
        </p:nvSpPr>
        <p:spPr>
          <a:xfrm>
            <a:off x="933227" y="3417874"/>
            <a:ext cx="6415309" cy="25365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условий жизнедеятельности на сельских территориях Ординского муниципального округа;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кадрового потенциала на сельских территориях.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object 172"/>
          <p:cNvSpPr txBox="1"/>
          <p:nvPr/>
        </p:nvSpPr>
        <p:spPr>
          <a:xfrm>
            <a:off x="1002076" y="853812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6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062916" y="3203560"/>
            <a:ext cx="6643734" cy="3257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РФ «Комплексное развитие сельских территорий» (постановление Правительства РФ от 31.05.2019 №696);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«Комплексное развитие сельских территорий» государственной программы Пермского края «Государственная поддержка агропромышленного комплекса Пермского края» (постановление Правительства Пермского края №1320-п от 03.10.2013 (в ред. от 30.09.2019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>
            <a:off x="1126760" y="1131858"/>
            <a:ext cx="13079824" cy="142875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340233"/>
            <a:ext cx="12783301" cy="1005939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1.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ИНЖЕНЕРНОЙ ИНФРАСТРУКТУРЫ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БЛАГОУСТРОЙСТВО НА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СЕЛЬСКИХ ТЕРРИТОРИЯХ»</a:t>
            </a:r>
          </a:p>
        </p:txBody>
      </p:sp>
      <p:sp>
        <p:nvSpPr>
          <p:cNvPr id="65" name="object 172"/>
          <p:cNvSpPr txBox="1"/>
          <p:nvPr/>
        </p:nvSpPr>
        <p:spPr>
          <a:xfrm>
            <a:off x="1002076" y="853812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6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" name="object 14"/>
          <p:cNvSpPr txBox="1"/>
          <p:nvPr/>
        </p:nvSpPr>
        <p:spPr>
          <a:xfrm>
            <a:off x="857250" y="1342050"/>
            <a:ext cx="4919650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 ПОДПРОГРАММЫ</a:t>
            </a:r>
            <a:endParaRPr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14"/>
          <p:cNvSpPr txBox="1"/>
          <p:nvPr/>
        </p:nvSpPr>
        <p:spPr>
          <a:xfrm>
            <a:off x="636494" y="6418271"/>
            <a:ext cx="528328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</a:t>
            </a:r>
            <a:endParaRPr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50"/>
          <p:cNvSpPr/>
          <p:nvPr/>
        </p:nvSpPr>
        <p:spPr>
          <a:xfrm>
            <a:off x="10777561" y="7704155"/>
            <a:ext cx="3414690" cy="2045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163050" y="2417742"/>
            <a:ext cx="5118735" cy="527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Инженерное обустройство площадки под жилищное строительство в с. Орда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микрорайон «Луговой»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 ед.;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Строительство сетей водоснабжения;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Обустройство сельских населенных пунктов объектами благоустройства.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2000" dirty="0"/>
          </a:p>
        </p:txBody>
      </p:sp>
      <p:sp>
        <p:nvSpPr>
          <p:cNvPr id="13" name="object 14"/>
          <p:cNvSpPr txBox="1"/>
          <p:nvPr/>
        </p:nvSpPr>
        <p:spPr>
          <a:xfrm>
            <a:off x="8705850" y="1315272"/>
            <a:ext cx="5715048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ПОДПРОГРАММЫ</a:t>
            </a:r>
            <a:endParaRPr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1926" y="7061212"/>
            <a:ext cx="7358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Общий объем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финансирования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 тыс. руб.,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том числе за счет средств: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Федерального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бюджета –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 тыс.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рублей;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Краевого бюджета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 тыс.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рублей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Местного бюджета – 0 тыс. рублей;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Внебюджетных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источников –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 тыс. рублей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6250" y="2274866"/>
            <a:ext cx="6629400" cy="361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q"/>
            </a:pPr>
            <a:endParaRPr lang="ru-RU" sz="2000" dirty="0" smtClean="0"/>
          </a:p>
          <a:p>
            <a:pPr indent="450215" algn="just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ru-RU" sz="20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обустройство инженерной инфраструктурой и благоустройство площадок, расположенных на сельских территориях, под компактную жилищную застройку .</a:t>
            </a:r>
          </a:p>
          <a:p>
            <a:pPr indent="450215" algn="just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q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lnSpc>
                <a:spcPct val="110000"/>
              </a:lnSpc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повышение уровня благоустройства территории Ординского муниципального округа.</a:t>
            </a:r>
          </a:p>
          <a:p>
            <a:pPr indent="450215" algn="just">
              <a:lnSpc>
                <a:spcPct val="110000"/>
              </a:lnSpc>
              <a:buFont typeface="Wingdings" pitchFamily="2" charset="2"/>
              <a:buChar char="q"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06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>
            <a:off x="1204868" y="1060420"/>
            <a:ext cx="13151262" cy="333575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08"/>
          <p:cNvSpPr/>
          <p:nvPr/>
        </p:nvSpPr>
        <p:spPr>
          <a:xfrm>
            <a:off x="276174" y="274602"/>
            <a:ext cx="1262376" cy="7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340233"/>
            <a:ext cx="12783301" cy="934501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2.  «УЛУЧШЕНИЕ  ЖИЛИЩНЫХ  УСЛОВИЙ  ГРАЖДАН, ПРОЖИВАЮЩИХ В  СЕЛЬСКОЙ  МЕСТНОСТИ»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object 172"/>
          <p:cNvSpPr txBox="1"/>
          <p:nvPr/>
        </p:nvSpPr>
        <p:spPr>
          <a:xfrm>
            <a:off x="1002076" y="853812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6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" name="object 14"/>
          <p:cNvSpPr txBox="1"/>
          <p:nvPr/>
        </p:nvSpPr>
        <p:spPr>
          <a:xfrm>
            <a:off x="301166" y="1141734"/>
            <a:ext cx="5904362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 ПОДПРОГРАММЫ</a:t>
            </a:r>
            <a:endParaRPr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14"/>
          <p:cNvSpPr txBox="1"/>
          <p:nvPr/>
        </p:nvSpPr>
        <p:spPr>
          <a:xfrm>
            <a:off x="301166" y="6203956"/>
            <a:ext cx="526142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</a:t>
            </a:r>
            <a:endParaRPr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167"/>
          <p:cNvSpPr/>
          <p:nvPr/>
        </p:nvSpPr>
        <p:spPr>
          <a:xfrm>
            <a:off x="7920040" y="4989510"/>
            <a:ext cx="6835313" cy="51751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419050" y="1989114"/>
            <a:ext cx="6605416" cy="407196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объема ввода (приобретения) жилья для семей, проживающих и работающих на сельских территориях.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20792" y="2060551"/>
            <a:ext cx="64888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Предоставление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субсидий гражданам на строительство или приобретение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жилья.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object 14"/>
          <p:cNvSpPr txBox="1"/>
          <p:nvPr/>
        </p:nvSpPr>
        <p:spPr>
          <a:xfrm>
            <a:off x="8205792" y="1539732"/>
            <a:ext cx="567182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ПОДПРОГРАММЫ</a:t>
            </a:r>
            <a:endParaRPr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9050" y="7061212"/>
            <a:ext cx="77739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Общий объем финансирования – 5636,97 тыс. рублей</a:t>
            </a:r>
            <a:b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том числе за счет средств: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Федерального бюджета – 2679,15 тыс. рублей;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Краевого бюджета – 930,95 тыс. рублей;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Местного бюджета – 335,78 тыс. рублей;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Внебюджетных источников – 1691,09 тыс. рублей.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4802" y="3489312"/>
            <a:ext cx="700092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Calibri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</a:rPr>
              <a:t>Показатели результативности подпрограммы: </a:t>
            </a:r>
          </a:p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</a:rPr>
              <a:t>         </a:t>
            </a:r>
          </a:p>
          <a:p>
            <a:pPr algn="just">
              <a:lnSpc>
                <a:spcPts val="18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/>
                <a:ea typeface="Calibri"/>
              </a:rPr>
              <a:t>   Улучшение жилищных условий 3 семей.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/>
                <a:ea typeface="Calibri"/>
              </a:rPr>
              <a:t>   Объем ввода (приобретения) жилья для граждан, проживающих на сельских территориях – 198 кв.м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7523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 flipV="1">
            <a:off x="1126760" y="874647"/>
            <a:ext cx="13065490" cy="66512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101360" y="91575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4" name="object 108"/>
          <p:cNvSpPr/>
          <p:nvPr/>
        </p:nvSpPr>
        <p:spPr>
          <a:xfrm>
            <a:off x="97917" y="128119"/>
            <a:ext cx="1262376" cy="7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340233"/>
            <a:ext cx="12783301" cy="1005939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3. «СОДЕЙСТВИЕ ЗАНЯТОСТИ СЕЛЬСКОГО НАСЕЛЕНИЯ»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object 172"/>
          <p:cNvSpPr txBox="1"/>
          <p:nvPr/>
        </p:nvSpPr>
        <p:spPr>
          <a:xfrm>
            <a:off x="1002076" y="853812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6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" name="object 14"/>
          <p:cNvSpPr txBox="1"/>
          <p:nvPr/>
        </p:nvSpPr>
        <p:spPr>
          <a:xfrm>
            <a:off x="857250" y="1342051"/>
            <a:ext cx="456246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 ПОДПРОГРАММЫ</a:t>
            </a:r>
            <a:endParaRPr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14"/>
          <p:cNvSpPr txBox="1"/>
          <p:nvPr/>
        </p:nvSpPr>
        <p:spPr>
          <a:xfrm>
            <a:off x="636494" y="6418271"/>
            <a:ext cx="528328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</a:t>
            </a:r>
            <a:endParaRPr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50"/>
          <p:cNvSpPr/>
          <p:nvPr/>
        </p:nvSpPr>
        <p:spPr>
          <a:xfrm>
            <a:off x="11420503" y="8132782"/>
            <a:ext cx="2771748" cy="18573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163050" y="1964482"/>
            <a:ext cx="5118735" cy="161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2000" dirty="0"/>
          </a:p>
        </p:txBody>
      </p:sp>
      <p:sp>
        <p:nvSpPr>
          <p:cNvPr id="13" name="object 14"/>
          <p:cNvSpPr txBox="1"/>
          <p:nvPr/>
        </p:nvSpPr>
        <p:spPr>
          <a:xfrm>
            <a:off x="8705850" y="1315272"/>
            <a:ext cx="571504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ПОДПРОГРАММЫ</a:t>
            </a:r>
            <a:endParaRPr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1926" y="7061212"/>
            <a:ext cx="7358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Общий объем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финансирования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 тыс. руб.,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том числе за счет средств: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Федерального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бюджета –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 тыс.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рублей;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Краевого бюджета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 тыс.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рублей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Местного бюджета – 0 тыс. рублей;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Внебюджетных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источников –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 тыс. рублей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6250" y="2560618"/>
            <a:ext cx="6229344" cy="266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q"/>
            </a:pPr>
            <a:endParaRPr lang="ru-RU" sz="2000" dirty="0" smtClean="0"/>
          </a:p>
          <a:p>
            <a:pPr indent="450215">
              <a:lnSpc>
                <a:spcPct val="110000"/>
              </a:lnSpc>
              <a:buFont typeface="Wingdings" pitchFamily="2" charset="2"/>
              <a:buChar char="q"/>
            </a:pPr>
            <a:r>
              <a:rPr lang="ru-RU" sz="20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Оказание  содействия сельскохозяйственным товаропроизводителям в обеспечении квалифицированными специалистами</a:t>
            </a:r>
          </a:p>
          <a:p>
            <a:pPr indent="450215" algn="just">
              <a:lnSpc>
                <a:spcPct val="110000"/>
              </a:lnSpc>
              <a:buFont typeface="Wingdings" pitchFamily="2" charset="2"/>
              <a:buChar char="q"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491543" y="2131990"/>
            <a:ext cx="6000793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Возмещение индивидуальным предпринимателям и организациям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независимо от их организационно-правовой формы, являющимися сельскохозяйственными товаропроизводителями (кроме граждан, ведущих личное подсобное хозяйство), осуществляющим свою деятельность на сельских территориях,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30% фактически понесенных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году предоставления субсидии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затрат, связанных с оплатой труда и проживанием студентов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обучающихся  в федеральных государственных образовательных организациях высшего образования, подведомственных Министерству сельского хозяйства Российской Федерации,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привлеченных для прохождения производственной практики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06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08"/>
          <p:cNvSpPr/>
          <p:nvPr/>
        </p:nvSpPr>
        <p:spPr>
          <a:xfrm>
            <a:off x="97916" y="128118"/>
            <a:ext cx="3607282" cy="2718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14"/>
          <p:cNvSpPr txBox="1">
            <a:spLocks/>
          </p:cNvSpPr>
          <p:nvPr/>
        </p:nvSpPr>
        <p:spPr>
          <a:xfrm>
            <a:off x="1419182" y="4132254"/>
            <a:ext cx="12783301" cy="1005939"/>
          </a:xfrm>
          <a:prstGeom prst="rect">
            <a:avLst/>
          </a:prstGeom>
        </p:spPr>
        <p:txBody>
          <a:bodyPr vert="horz" wrap="square" lIns="0" tIns="0" rIns="7200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6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6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6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50"/>
          <p:cNvSpPr/>
          <p:nvPr/>
        </p:nvSpPr>
        <p:spPr>
          <a:xfrm>
            <a:off x="10277494" y="7418402"/>
            <a:ext cx="4271946" cy="25450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</TotalTime>
  <Words>540</Words>
  <Application>Microsoft Office PowerPoint</Application>
  <PresentationFormat>Произвольный</PresentationFormat>
  <Paragraphs>96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Трунов Александр Евгеньевич</dc:creator>
  <cp:lastModifiedBy>Специалист отдела экономики 1</cp:lastModifiedBy>
  <cp:revision>280</cp:revision>
  <cp:lastPrinted>2019-05-07T06:57:07Z</cp:lastPrinted>
  <dcterms:created xsi:type="dcterms:W3CDTF">2019-03-13T11:44:29Z</dcterms:created>
  <dcterms:modified xsi:type="dcterms:W3CDTF">2019-11-08T12:35:28Z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2019-02-08T00:00:00Z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2019-03-13T00:00:00Z</vt:filetime>
  </property>
</Properties>
</file>