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63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4124"/>
    <a:srgbClr val="E6C7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323" autoAdjust="0"/>
    <p:restoredTop sz="94660"/>
  </p:normalViewPr>
  <p:slideViewPr>
    <p:cSldViewPr>
      <p:cViewPr varScale="1">
        <p:scale>
          <a:sx n="118" d="100"/>
          <a:sy n="118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8905F-F123-4249-BA83-7B0B022C20E8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4589D-EB94-4D4B-854B-8DB5472ED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2200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МУНИЦИПАЛЬНАЯ ПРОГРАММА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40560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 </a:t>
            </a:r>
            <a:r>
              <a:rPr lang="ru-RU" sz="2800" b="1" dirty="0" smtClean="0"/>
              <a:t>«Развитие гражданского единства и гармонизация межнациональных отношений в </a:t>
            </a:r>
            <a:r>
              <a:rPr lang="ru-RU" sz="2800" b="1" dirty="0" err="1" smtClean="0"/>
              <a:t>Ординском</a:t>
            </a:r>
            <a:r>
              <a:rPr lang="ru-RU" sz="2800" b="1" dirty="0" smtClean="0"/>
              <a:t> муниципальном округе на 2020-2022 годы», </a:t>
            </a:r>
            <a:r>
              <a:rPr lang="ru-RU" sz="1600" b="1" dirty="0" smtClean="0"/>
              <a:t>утверждена постановлением администрации </a:t>
            </a:r>
            <a:r>
              <a:rPr lang="ru-RU" sz="1600" b="1" dirty="0" err="1" smtClean="0"/>
              <a:t>Ординского</a:t>
            </a:r>
            <a:r>
              <a:rPr lang="ru-RU" sz="1600" b="1" dirty="0" smtClean="0"/>
              <a:t> муниципального района от 22.10.2019 № 804</a:t>
            </a:r>
            <a:endParaRPr lang="ru-RU" sz="1600" dirty="0" smtClean="0"/>
          </a:p>
          <a:p>
            <a:endParaRPr lang="ru-RU" dirty="0"/>
          </a:p>
        </p:txBody>
      </p:sp>
      <p:pic>
        <p:nvPicPr>
          <p:cNvPr id="1026" name="Picture 2" descr="http://www.playcast.ru/uploads/2014/11/04/104867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501008"/>
            <a:ext cx="3312368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/>
          <a:lstStyle/>
          <a:p>
            <a:r>
              <a:rPr lang="ru-RU" b="1" dirty="0" err="1" smtClean="0"/>
              <a:t>ЦелЬ</a:t>
            </a:r>
            <a:r>
              <a:rPr lang="ru-RU" b="1" dirty="0" smtClean="0"/>
              <a:t> 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 </a:t>
            </a:r>
            <a:r>
              <a:rPr lang="ru-RU" sz="4000" dirty="0"/>
              <a:t>Обеспечение стабильного позитивного развития </a:t>
            </a:r>
            <a:r>
              <a:rPr lang="ru-RU" sz="4000" dirty="0" err="1"/>
              <a:t>Ординского</a:t>
            </a:r>
            <a:r>
              <a:rPr lang="ru-RU" sz="4000" dirty="0"/>
              <a:t> муниципального округа  через гражданское единство, </a:t>
            </a:r>
            <a:r>
              <a:rPr lang="ru-RU" sz="4000" dirty="0" smtClean="0"/>
              <a:t>гармонизацию межэтнических </a:t>
            </a:r>
            <a:r>
              <a:rPr lang="ru-RU" sz="4000" dirty="0"/>
              <a:t>отношений, развитие политической и правовой культуры населения.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4624"/>
            <a:ext cx="7239000" cy="13681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Объемы финансирования программы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84685790"/>
              </p:ext>
            </p:extLst>
          </p:nvPr>
        </p:nvGraphicFramePr>
        <p:xfrm>
          <a:off x="179512" y="1340768"/>
          <a:ext cx="8686800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1152128"/>
                <a:gridCol w="1008112"/>
                <a:gridCol w="1080120"/>
                <a:gridCol w="1125960"/>
              </a:tblGrid>
              <a:tr h="594767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Расходы (тыс. руб.)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93" marR="6759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2020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93" marR="67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2021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93" marR="67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2022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93" marR="67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 anchor="ctr"/>
                </a:tc>
              </a:tr>
              <a:tr h="594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"Укрепление гражданского единства и гармонизация межнациональных отношений"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300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93" marR="67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600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93" marR="67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300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93" marR="67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1200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93" marR="67593" marT="0" marB="0" anchor="ctr"/>
                </a:tc>
              </a:tr>
              <a:tr h="715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"Развитие правовой и политической культуры населения Ординского муниципального округа"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93" marR="67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93" marR="67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93" marR="67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300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93" marR="67593" marT="0" marB="0" anchor="ctr"/>
                </a:tc>
              </a:tr>
              <a:tr h="715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Подпрограмма 3 "Осуществление деятельности СМИ"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+mn-ea"/>
                        </a:rPr>
                        <a:t>547,076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93" marR="67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547,076</a:t>
                      </a:r>
                      <a:endParaRPr lang="ru-RU" sz="1300" dirty="0">
                        <a:effectLst/>
                      </a:endParaRPr>
                    </a:p>
                  </a:txBody>
                  <a:tcPr marL="67593" marR="67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+mn-ea"/>
                        </a:rPr>
                        <a:t>1047,076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93" marR="67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+mn-ea"/>
                        </a:rPr>
                        <a:t>2141,228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93" marR="67593" marT="0" marB="0" anchor="ctr"/>
                </a:tc>
              </a:tr>
              <a:tr h="600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93" marR="67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947,076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1247,076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1447,076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effectLst/>
                          <a:latin typeface="Times New Roman"/>
                          <a:ea typeface="Times New Roman"/>
                        </a:rPr>
                        <a:t>3641,228</a:t>
                      </a:r>
                      <a:endParaRPr lang="ru-RU" sz="14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93" marR="67593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100" dirty="0" smtClean="0"/>
              <a:t>целевые показатели программы:</a:t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900" b="1" dirty="0" smtClean="0"/>
              <a:t>- </a:t>
            </a:r>
            <a:r>
              <a:rPr lang="ru-RU" sz="6400" b="1" dirty="0" smtClean="0">
                <a:solidFill>
                  <a:srgbClr val="0070C0"/>
                </a:solidFill>
              </a:rPr>
              <a:t>укрепить доверие к органам </a:t>
            </a:r>
          </a:p>
          <a:p>
            <a:r>
              <a:rPr lang="ru-RU" sz="6400" b="1" dirty="0" smtClean="0"/>
              <a:t>местного самоуправления;</a:t>
            </a:r>
          </a:p>
          <a:p>
            <a:r>
              <a:rPr lang="ru-RU" sz="6400" b="1" dirty="0" smtClean="0"/>
              <a:t>- </a:t>
            </a:r>
            <a:r>
              <a:rPr lang="ru-RU" sz="6400" b="1" dirty="0" smtClean="0">
                <a:solidFill>
                  <a:srgbClr val="0070C0"/>
                </a:solidFill>
              </a:rPr>
              <a:t>сформировать единое информационное </a:t>
            </a:r>
          </a:p>
          <a:p>
            <a:r>
              <a:rPr lang="ru-RU" sz="6400" b="1" dirty="0" smtClean="0"/>
              <a:t>пространство для пропаганды и </a:t>
            </a:r>
          </a:p>
          <a:p>
            <a:r>
              <a:rPr lang="ru-RU" sz="6400" b="1" dirty="0" smtClean="0"/>
              <a:t>распространения идей толерантности,</a:t>
            </a:r>
          </a:p>
          <a:p>
            <a:r>
              <a:rPr lang="ru-RU" sz="6400" b="1" dirty="0" smtClean="0"/>
              <a:t> гражданской солидарности, </a:t>
            </a:r>
          </a:p>
          <a:p>
            <a:r>
              <a:rPr lang="ru-RU" sz="6400" b="1" dirty="0" smtClean="0"/>
              <a:t>уважения к различным религиям и </a:t>
            </a:r>
          </a:p>
          <a:p>
            <a:r>
              <a:rPr lang="ru-RU" sz="6400" b="1" dirty="0" smtClean="0"/>
              <a:t>культурам; системы гражданского</a:t>
            </a:r>
          </a:p>
          <a:p>
            <a:r>
              <a:rPr lang="ru-RU" sz="6400" b="1" dirty="0" smtClean="0"/>
              <a:t> образования, правового просвещения и</a:t>
            </a:r>
          </a:p>
          <a:p>
            <a:r>
              <a:rPr lang="ru-RU" sz="6400" b="1" dirty="0" smtClean="0"/>
              <a:t>  политической культуры</a:t>
            </a:r>
          </a:p>
          <a:p>
            <a:r>
              <a:rPr lang="ru-RU" sz="6400" b="1" dirty="0" smtClean="0"/>
              <a:t>- </a:t>
            </a:r>
            <a:r>
              <a:rPr lang="ru-RU" sz="6400" b="1" dirty="0" smtClean="0">
                <a:solidFill>
                  <a:srgbClr val="0070C0"/>
                </a:solidFill>
              </a:rPr>
              <a:t>повысить роль культурно-просветительных </a:t>
            </a:r>
          </a:p>
          <a:p>
            <a:r>
              <a:rPr lang="ru-RU" sz="6400" b="1" dirty="0" smtClean="0"/>
              <a:t>и образовательных учреждений в </a:t>
            </a:r>
          </a:p>
          <a:p>
            <a:r>
              <a:rPr lang="ru-RU" sz="6400" b="1" dirty="0" smtClean="0"/>
              <a:t>сохранении, развитии и </a:t>
            </a:r>
          </a:p>
          <a:p>
            <a:r>
              <a:rPr lang="ru-RU" sz="6400" b="1" dirty="0" smtClean="0"/>
              <a:t>воспитании уважения к культуре, истории, </a:t>
            </a:r>
          </a:p>
          <a:p>
            <a:r>
              <a:rPr lang="ru-RU" sz="6400" b="1" dirty="0" smtClean="0"/>
              <a:t>языку</a:t>
            </a:r>
          </a:p>
          <a:p>
            <a:r>
              <a:rPr lang="ru-RU" sz="6400" b="1" dirty="0" smtClean="0"/>
              <a:t> народов и этнических общностей, культурным</a:t>
            </a:r>
          </a:p>
          <a:p>
            <a:r>
              <a:rPr lang="ru-RU" sz="6400" b="1" dirty="0" smtClean="0"/>
              <a:t> ценностям, в формировании толерантного сознания; </a:t>
            </a:r>
          </a:p>
          <a:p>
            <a:r>
              <a:rPr lang="ru-RU" sz="6400" b="1" dirty="0" smtClean="0"/>
              <a:t>- </a:t>
            </a:r>
            <a:r>
              <a:rPr lang="ru-RU" sz="6400" b="1" dirty="0" smtClean="0">
                <a:solidFill>
                  <a:srgbClr val="0070C0"/>
                </a:solidFill>
              </a:rPr>
              <a:t>повысить компетентность служащих</a:t>
            </a:r>
          </a:p>
          <a:p>
            <a:pPr>
              <a:buNone/>
            </a:pPr>
            <a:r>
              <a:rPr lang="ru-RU" sz="6400" b="1" dirty="0" smtClean="0"/>
              <a:t> </a:t>
            </a:r>
          </a:p>
          <a:p>
            <a:endParaRPr lang="ru-RU" dirty="0"/>
          </a:p>
        </p:txBody>
      </p:sp>
      <p:pic>
        <p:nvPicPr>
          <p:cNvPr id="6" name="Picture 4" descr="http://www.forsmi.ru/files/imagecache/newsf/files/snews/15909-s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556792"/>
            <a:ext cx="4104456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4477339"/>
              </p:ext>
            </p:extLst>
          </p:nvPr>
        </p:nvGraphicFramePr>
        <p:xfrm>
          <a:off x="472507" y="1554163"/>
          <a:ext cx="8351386" cy="452596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390816"/>
                <a:gridCol w="1140725"/>
                <a:gridCol w="1080120"/>
                <a:gridCol w="988253"/>
                <a:gridCol w="875736"/>
                <a:gridCol w="875736"/>
              </a:tblGrid>
              <a:tr h="18772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 показателя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Ед. изм.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Значение целевого показателя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2019 (факт)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2020 (прогноз)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2021 (прогноз)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2022 (прогноз)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/>
                </a:tc>
              </a:tr>
              <a:tr h="5631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проводимых мероприятий, акций, круглых столов, советов в рамках муниципальной программы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Ед.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</a:tr>
              <a:tr h="875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вовлеченных участников в мероприятия, акции, круглые столы, советы в рамках муниципальной программы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Чел.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</a:tr>
              <a:tr h="875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выездных мероприятий за счет муниципальной программы (на уровне округа, Пермского края, РФ)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Ед.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</a:tr>
              <a:tr h="7328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вовлеченных участников в выездные мероприятия за счет муниципальной программы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Чел.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</a:tr>
              <a:tr h="915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служащих, повысивших компетентность в сфере межнациональных отношений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Чел.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83" marR="64983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4186808" cy="547260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ru-RU" sz="80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ru-RU" sz="80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ru-RU" sz="10100" b="1" dirty="0" smtClean="0">
                <a:solidFill>
                  <a:srgbClr val="00B0F0"/>
                </a:solidFill>
              </a:rPr>
              <a:t>СПАСИБО </a:t>
            </a:r>
          </a:p>
          <a:p>
            <a:pPr>
              <a:buNone/>
            </a:pPr>
            <a:r>
              <a:rPr lang="ru-RU" sz="8000" dirty="0" smtClean="0">
                <a:solidFill>
                  <a:srgbClr val="00B0F0"/>
                </a:solidFill>
              </a:rPr>
              <a:t>     </a:t>
            </a:r>
          </a:p>
          <a:p>
            <a:pPr>
              <a:buNone/>
            </a:pPr>
            <a:r>
              <a:rPr lang="ru-RU" sz="8000" dirty="0" smtClean="0">
                <a:solidFill>
                  <a:srgbClr val="00B0F0"/>
                </a:solidFill>
              </a:rPr>
              <a:t>           </a:t>
            </a:r>
            <a:r>
              <a:rPr lang="ru-RU" sz="10100" b="1" dirty="0" smtClean="0">
                <a:solidFill>
                  <a:srgbClr val="00B0F0"/>
                </a:solidFill>
              </a:rPr>
              <a:t>ЗА </a:t>
            </a:r>
          </a:p>
          <a:p>
            <a:pPr>
              <a:buNone/>
            </a:pPr>
            <a:r>
              <a:rPr lang="ru-RU" sz="8000" dirty="0" smtClean="0">
                <a:solidFill>
                  <a:srgbClr val="00B0F0"/>
                </a:solidFill>
              </a:rPr>
              <a:t> </a:t>
            </a:r>
            <a:r>
              <a:rPr lang="ru-RU" sz="10100" b="1" dirty="0" smtClean="0">
                <a:solidFill>
                  <a:srgbClr val="00B0F0"/>
                </a:solidFill>
              </a:rPr>
              <a:t>ВНИМАНИЕ</a:t>
            </a:r>
            <a:endParaRPr lang="ru-RU" sz="10100" b="1" dirty="0">
              <a:solidFill>
                <a:srgbClr val="00B0F0"/>
              </a:solidFill>
            </a:endParaRPr>
          </a:p>
        </p:txBody>
      </p:sp>
      <p:pic>
        <p:nvPicPr>
          <p:cNvPr id="1027" name="Picture 3" descr="C:\Documents and Settings\upravdelami\Рабочий стол\2_4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56792"/>
            <a:ext cx="4186436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941</TotalTime>
  <Words>318</Words>
  <Application>Microsoft Office PowerPoint</Application>
  <PresentationFormat>Экран (4:3)</PresentationFormat>
  <Paragraphs>102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МУНИЦИПАЛЬНАЯ ПРОГРАММА</vt:lpstr>
      <vt:lpstr>ЦелЬ программы:</vt:lpstr>
      <vt:lpstr>Объемы финансирования программы</vt:lpstr>
      <vt:lpstr>  целевые показатели программы: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</dc:title>
  <cp:lastModifiedBy>Руководитель аппарата администрации</cp:lastModifiedBy>
  <cp:revision>97</cp:revision>
  <dcterms:modified xsi:type="dcterms:W3CDTF">2019-11-08T10:27:15Z</dcterms:modified>
</cp:coreProperties>
</file>