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6" r:id="rId4"/>
    <p:sldId id="268" r:id="rId5"/>
    <p:sldId id="263" r:id="rId6"/>
    <p:sldId id="269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4124"/>
    <a:srgbClr val="E6C7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94660"/>
  </p:normalViewPr>
  <p:slideViewPr>
    <p:cSldViewPr>
      <p:cViewPr varScale="1">
        <p:scale>
          <a:sx n="110" d="100"/>
          <a:sy n="110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8905F-F123-4249-BA83-7B0B022C20E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4589D-EB94-4D4B-854B-8DB5472ED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МУНИЦИПАЛЬНАЯ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92129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«Развитие гражданского единства и гармонизация межнациональных отношений в </a:t>
            </a:r>
            <a:r>
              <a:rPr lang="ru-RU" b="1" dirty="0" err="1" smtClean="0"/>
              <a:t>Ординском</a:t>
            </a:r>
            <a:r>
              <a:rPr lang="ru-RU" b="1" dirty="0" smtClean="0"/>
              <a:t> муниципальном районе на 2015-2017 годы»</a:t>
            </a:r>
          </a:p>
          <a:p>
            <a:pPr marL="0" indent="0">
              <a:buNone/>
            </a:pPr>
            <a:r>
              <a:rPr lang="ru-RU" sz="2000" b="1" dirty="0" smtClean="0"/>
              <a:t>(постановление администрации </a:t>
            </a:r>
            <a:r>
              <a:rPr lang="ru-RU" sz="2000" b="1" dirty="0" err="1" smtClean="0"/>
              <a:t>Ординского</a:t>
            </a:r>
            <a:r>
              <a:rPr lang="ru-RU" sz="2000" b="1" dirty="0" smtClean="0"/>
              <a:t> муниципального района от 02.10.2014 № 432)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www.playcast.ru/uploads/2014/11/04/104867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929066"/>
            <a:ext cx="331236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Объемы и источники финансирования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 отчетный 2017 год: </a:t>
            </a:r>
            <a:r>
              <a:rPr lang="ru-RU" sz="3600" b="1" dirty="0" smtClean="0"/>
              <a:t>725 450 </a:t>
            </a:r>
            <a:r>
              <a:rPr lang="ru-RU" sz="3600" dirty="0" smtClean="0"/>
              <a:t>руб.</a:t>
            </a:r>
          </a:p>
          <a:p>
            <a:pPr>
              <a:buNone/>
            </a:pPr>
            <a:r>
              <a:rPr lang="ru-RU" sz="3600" dirty="0" smtClean="0"/>
              <a:t>В том числе:</a:t>
            </a:r>
          </a:p>
          <a:p>
            <a:pPr>
              <a:buNone/>
            </a:pPr>
            <a:r>
              <a:rPr lang="ru-RU" sz="3600" dirty="0" smtClean="0"/>
              <a:t>-местный бюджет – </a:t>
            </a:r>
            <a:r>
              <a:rPr lang="ru-RU" sz="3600" b="1" dirty="0" smtClean="0"/>
              <a:t>445 000 </a:t>
            </a:r>
            <a:r>
              <a:rPr lang="ru-RU" sz="3600" dirty="0" smtClean="0"/>
              <a:t>руб.</a:t>
            </a:r>
          </a:p>
          <a:p>
            <a:pPr>
              <a:buNone/>
            </a:pPr>
            <a:r>
              <a:rPr lang="ru-RU" sz="3600" dirty="0" smtClean="0"/>
              <a:t>-бюджет Пермского края – </a:t>
            </a:r>
            <a:r>
              <a:rPr lang="ru-RU" sz="3600" b="1" dirty="0" smtClean="0"/>
              <a:t>280 450 </a:t>
            </a:r>
            <a:r>
              <a:rPr lang="ru-RU" sz="3600" dirty="0" smtClean="0"/>
              <a:t>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Подпрограмма </a:t>
            </a:r>
            <a:r>
              <a:rPr lang="ru-RU" sz="2400" b="1" dirty="0" smtClean="0"/>
              <a:t>«Укрепление гражданского единства и гармонизация межнациональных отношений»:</a:t>
            </a:r>
            <a:br>
              <a:rPr lang="ru-RU" sz="2400" b="1" dirty="0" smtClean="0"/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Всего: 506 </a:t>
            </a:r>
            <a:r>
              <a:rPr lang="ru-RU" sz="2800" b="1" dirty="0" smtClean="0"/>
              <a:t>315 </a:t>
            </a:r>
            <a:r>
              <a:rPr lang="ru-RU" sz="2800" dirty="0" smtClean="0"/>
              <a:t>руб., из них:</a:t>
            </a:r>
          </a:p>
          <a:p>
            <a:pPr>
              <a:buNone/>
            </a:pPr>
            <a:r>
              <a:rPr lang="ru-RU" sz="2800" dirty="0" smtClean="0"/>
              <a:t>-местный бюджет – </a:t>
            </a:r>
            <a:r>
              <a:rPr lang="ru-RU" sz="2800" b="1" dirty="0" smtClean="0"/>
              <a:t>310 000 </a:t>
            </a:r>
            <a:r>
              <a:rPr lang="ru-RU" sz="2800" dirty="0" smtClean="0"/>
              <a:t>руб., </a:t>
            </a:r>
          </a:p>
          <a:p>
            <a:pPr>
              <a:buNone/>
            </a:pPr>
            <a:r>
              <a:rPr lang="ru-RU" sz="2800" dirty="0" smtClean="0"/>
              <a:t>-бюджет ПК – </a:t>
            </a:r>
            <a:r>
              <a:rPr lang="ru-RU" sz="2800" b="1" dirty="0" smtClean="0"/>
              <a:t>196 315</a:t>
            </a:r>
            <a:r>
              <a:rPr lang="ru-RU" sz="2800" dirty="0" smtClean="0"/>
              <a:t> руб.</a:t>
            </a:r>
          </a:p>
          <a:p>
            <a:pPr>
              <a:buNone/>
            </a:pPr>
            <a:r>
              <a:rPr lang="ru-RU" sz="2800" u="sng" dirty="0" smtClean="0"/>
              <a:t>Основные мероприятия:</a:t>
            </a:r>
          </a:p>
          <a:p>
            <a:pPr>
              <a:buNone/>
            </a:pPr>
            <a:r>
              <a:rPr lang="ru-RU" sz="2800" dirty="0" smtClean="0"/>
              <a:t>-Сабантуй 2017 – </a:t>
            </a:r>
            <a:r>
              <a:rPr lang="ru-RU" sz="2800" b="1" dirty="0" smtClean="0"/>
              <a:t>441 315 </a:t>
            </a:r>
            <a:r>
              <a:rPr lang="ru-RU" sz="2800" dirty="0" smtClean="0"/>
              <a:t>руб.</a:t>
            </a:r>
          </a:p>
          <a:p>
            <a:pPr marL="0" indent="0" algn="just">
              <a:buNone/>
            </a:pPr>
            <a:r>
              <a:rPr lang="ru-RU" sz="2800" dirty="0" smtClean="0"/>
              <a:t>-9 мая, Крымская весна, Мусульманский мир – 2017, Всероссийский форум национального единства, круглый стол «Сохранение традиционной культуры в </a:t>
            </a:r>
            <a:r>
              <a:rPr lang="ru-RU" sz="2800" dirty="0" err="1" smtClean="0"/>
              <a:t>Ординском</a:t>
            </a:r>
            <a:r>
              <a:rPr lang="ru-RU" sz="2800" dirty="0" smtClean="0"/>
              <a:t> районе» - </a:t>
            </a:r>
            <a:r>
              <a:rPr lang="ru-RU" sz="2800" b="1" dirty="0" smtClean="0"/>
              <a:t>65 000 </a:t>
            </a:r>
            <a:r>
              <a:rPr lang="ru-RU" sz="2800" dirty="0" smtClean="0"/>
              <a:t>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Подпрограмма </a:t>
            </a:r>
            <a:r>
              <a:rPr lang="ru-RU" sz="2400" b="1" dirty="0" smtClean="0"/>
              <a:t>«Развитие политической и правовой культуры»</a:t>
            </a:r>
            <a:r>
              <a:rPr lang="ru-RU" sz="2400" dirty="0" smtClean="0"/>
              <a:t>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189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Всего: </a:t>
            </a:r>
            <a:r>
              <a:rPr lang="ru-RU" sz="2400" b="1" dirty="0" smtClean="0"/>
              <a:t>219 </a:t>
            </a:r>
            <a:r>
              <a:rPr lang="ru-RU" sz="2400" b="1" dirty="0" smtClean="0"/>
              <a:t>135 </a:t>
            </a:r>
            <a:r>
              <a:rPr lang="ru-RU" sz="2400" dirty="0" smtClean="0"/>
              <a:t>руб., из них:</a:t>
            </a:r>
          </a:p>
          <a:p>
            <a:pPr>
              <a:buNone/>
            </a:pPr>
            <a:r>
              <a:rPr lang="ru-RU" sz="2400" dirty="0" smtClean="0"/>
              <a:t>-местный бюджет – </a:t>
            </a:r>
            <a:r>
              <a:rPr lang="ru-RU" sz="2400" b="1" dirty="0" smtClean="0"/>
              <a:t>135 000 </a:t>
            </a:r>
            <a:r>
              <a:rPr lang="ru-RU" sz="2400" dirty="0" smtClean="0"/>
              <a:t>руб., </a:t>
            </a:r>
          </a:p>
          <a:p>
            <a:pPr>
              <a:buNone/>
            </a:pPr>
            <a:r>
              <a:rPr lang="ru-RU" sz="2400" dirty="0" smtClean="0"/>
              <a:t>-бюджет ПК – </a:t>
            </a:r>
            <a:r>
              <a:rPr lang="ru-RU" sz="2400" b="1" dirty="0" smtClean="0"/>
              <a:t>84 135 </a:t>
            </a:r>
            <a:r>
              <a:rPr lang="ru-RU" sz="2400" dirty="0" smtClean="0"/>
              <a:t>руб.</a:t>
            </a:r>
          </a:p>
          <a:p>
            <a:pPr>
              <a:buNone/>
            </a:pPr>
            <a:r>
              <a:rPr lang="ru-RU" sz="2400" u="sng" dirty="0" smtClean="0"/>
              <a:t>Основные мероприятия:</a:t>
            </a:r>
          </a:p>
          <a:p>
            <a:pPr marL="0" indent="0" algn="just">
              <a:buNone/>
            </a:pPr>
            <a:r>
              <a:rPr lang="ru-RU" sz="2400" dirty="0" smtClean="0"/>
              <a:t>-районный фестиваль </a:t>
            </a:r>
            <a:r>
              <a:rPr lang="ru-RU" sz="2400" dirty="0" err="1" smtClean="0"/>
              <a:t>сылвенско-иренских</a:t>
            </a:r>
            <a:r>
              <a:rPr lang="ru-RU" sz="2400" dirty="0" smtClean="0"/>
              <a:t> татар и башкир «</a:t>
            </a:r>
            <a:r>
              <a:rPr lang="ru-RU" sz="2400" dirty="0" err="1" smtClean="0"/>
              <a:t>Ирен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Моннары</a:t>
            </a:r>
            <a:r>
              <a:rPr lang="ru-RU" sz="2400" dirty="0" smtClean="0"/>
              <a:t>» – </a:t>
            </a:r>
            <a:r>
              <a:rPr lang="ru-RU" sz="2400" b="1" dirty="0" smtClean="0"/>
              <a:t>164 135 </a:t>
            </a:r>
            <a:r>
              <a:rPr lang="ru-RU" sz="2400" dirty="0" smtClean="0"/>
              <a:t>руб.</a:t>
            </a:r>
          </a:p>
          <a:p>
            <a:pPr marL="0" indent="0" algn="just">
              <a:buNone/>
            </a:pPr>
            <a:r>
              <a:rPr lang="ru-RU" sz="2400" dirty="0" smtClean="0"/>
              <a:t>-литературно-поэтическая композиция «Гляжу в озера синие…», международный день толерантности, Всероссийский форум национального единства, День конституции, День народного единства, молодежный форум «Мы – будущее Ординского района», межрайонный фестиваль татарских коллективов Домов культуры Ординского и </a:t>
            </a:r>
            <a:r>
              <a:rPr lang="ru-RU" sz="2400" dirty="0" err="1" smtClean="0"/>
              <a:t>Кунгурского</a:t>
            </a:r>
            <a:r>
              <a:rPr lang="ru-RU" sz="2400" dirty="0" smtClean="0"/>
              <a:t> районов – </a:t>
            </a:r>
            <a:r>
              <a:rPr lang="ru-RU" sz="2400" b="1" dirty="0" smtClean="0"/>
              <a:t>55 000 </a:t>
            </a:r>
            <a:r>
              <a:rPr lang="ru-RU" sz="2400" dirty="0" smtClean="0"/>
              <a:t>руб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304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Анализ достигнутых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/>
              <a:t>-Сохранение и поддержание стабильной позитивной межнациональной ситуации в </a:t>
            </a:r>
            <a:r>
              <a:rPr lang="ru-RU" b="1" dirty="0" err="1" smtClean="0"/>
              <a:t>Ординском</a:t>
            </a:r>
            <a:r>
              <a:rPr lang="ru-RU" b="1" dirty="0" smtClean="0"/>
              <a:t> муниципальном районе;</a:t>
            </a:r>
          </a:p>
          <a:p>
            <a:pPr marL="0" indent="0" algn="just">
              <a:buNone/>
            </a:pPr>
            <a:r>
              <a:rPr lang="ru-RU" b="1" dirty="0" smtClean="0"/>
              <a:t>-Обеспечение политической стабильности и позитивного развития политических процессов в </a:t>
            </a:r>
            <a:r>
              <a:rPr lang="ru-RU" b="1" dirty="0" err="1" smtClean="0"/>
              <a:t>Ординском</a:t>
            </a:r>
            <a:r>
              <a:rPr lang="ru-RU" b="1" dirty="0" smtClean="0"/>
              <a:t> муниципальном районе;</a:t>
            </a:r>
          </a:p>
          <a:p>
            <a:pPr marL="0" indent="0" algn="just">
              <a:buNone/>
            </a:pPr>
            <a:r>
              <a:rPr lang="ru-RU" b="1" dirty="0" smtClean="0"/>
              <a:t>-Развитие политической и правовой культуры населения </a:t>
            </a:r>
            <a:r>
              <a:rPr lang="ru-RU" b="1" dirty="0" err="1" smtClean="0"/>
              <a:t>Ординского</a:t>
            </a:r>
            <a:r>
              <a:rPr lang="ru-RU" b="1" dirty="0" smtClean="0"/>
              <a:t> муниципального района.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достигнутых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chemeClr val="accent1"/>
                </a:solidFill>
              </a:rPr>
              <a:t>-</a:t>
            </a:r>
            <a:r>
              <a:rPr lang="ru-RU" b="1" dirty="0" smtClean="0"/>
              <a:t>Реализация мероприятий, предусмотренных Программой, позволило:</a:t>
            </a:r>
          </a:p>
          <a:p>
            <a:pPr marL="0" indent="0" algn="just"/>
            <a:r>
              <a:rPr lang="ru-RU" dirty="0" smtClean="0"/>
              <a:t>повысить компетентность служащих, имеющих отношение к сфере межнациональных отношений;</a:t>
            </a:r>
          </a:p>
          <a:p>
            <a:pPr marL="0" indent="0" algn="just"/>
            <a:r>
              <a:rPr lang="ru-RU" dirty="0" smtClean="0"/>
              <a:t>сформировать единой информационное пространство для пропаганды и распространения идей толерантности, гражданской солидарности, уважения к различным религиям и культурам;</a:t>
            </a:r>
          </a:p>
          <a:p>
            <a:pPr marL="0" indent="0" algn="just"/>
            <a:r>
              <a:rPr lang="ru-RU" dirty="0" smtClean="0"/>
              <a:t>повысить роль культурно-просветительских и образовательных учреждений в сохранении, развитии и воспитании уважения к культуре, истории, языку народов и этнических общностей России, мировым культурным ценностям, в формировании толерантного сознания;</a:t>
            </a:r>
          </a:p>
          <a:p>
            <a:pPr marL="0" indent="0" algn="just"/>
            <a:r>
              <a:rPr lang="ru-RU" dirty="0" smtClean="0"/>
              <a:t>снизить степень распространения негативных этнокультурных установок в обществе.</a:t>
            </a:r>
          </a:p>
          <a:p>
            <a:pPr marL="1143000" indent="-1143000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СПАСИБО </a:t>
            </a:r>
          </a:p>
          <a:p>
            <a:pPr algn="ctr">
              <a:buNone/>
            </a:pPr>
            <a:endParaRPr lang="ru-RU" sz="8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ЗА ВНИМАНИЕ</a:t>
            </a:r>
            <a:endParaRPr lang="ru-RU" sz="8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872</TotalTime>
  <Words>371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МУНИЦИПАЛЬНАЯ ПРОГРАММА</vt:lpstr>
      <vt:lpstr>Объемы и источники финансирования</vt:lpstr>
      <vt:lpstr>Подпрограмма «Укрепление гражданского единства и гармонизация межнациональных отношений»: </vt:lpstr>
      <vt:lpstr>Подпрограмма «Развитие политической и правовой культуры»: </vt:lpstr>
      <vt:lpstr>  Анализ достигнутых результатов</vt:lpstr>
      <vt:lpstr>Анализ достигнутых результатов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</dc:title>
  <cp:lastModifiedBy>Советник Главы</cp:lastModifiedBy>
  <cp:revision>95</cp:revision>
  <dcterms:modified xsi:type="dcterms:W3CDTF">2018-04-12T10:54:49Z</dcterms:modified>
</cp:coreProperties>
</file>